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1" r:id="rId5"/>
    <p:sldMasterId id="2147483831" r:id="rId6"/>
    <p:sldMasterId id="2147483839" r:id="rId7"/>
  </p:sldMasterIdLst>
  <p:notesMasterIdLst>
    <p:notesMasterId r:id="rId24"/>
  </p:notesMasterIdLst>
  <p:sldIdLst>
    <p:sldId id="1063" r:id="rId8"/>
    <p:sldId id="2145706065" r:id="rId9"/>
    <p:sldId id="2145706018" r:id="rId10"/>
    <p:sldId id="2145706025" r:id="rId11"/>
    <p:sldId id="2145706024" r:id="rId12"/>
    <p:sldId id="2145706051" r:id="rId13"/>
    <p:sldId id="4674" r:id="rId14"/>
    <p:sldId id="2145706017" r:id="rId15"/>
    <p:sldId id="2145706030" r:id="rId16"/>
    <p:sldId id="2145706019" r:id="rId17"/>
    <p:sldId id="4690" r:id="rId18"/>
    <p:sldId id="2145706057" r:id="rId19"/>
    <p:sldId id="2145706067" r:id="rId20"/>
    <p:sldId id="2145706062" r:id="rId21"/>
    <p:sldId id="2145706063" r:id="rId22"/>
    <p:sldId id="276" r:id="rId23"/>
  </p:sldIdLst>
  <p:sldSz cx="9144000" cy="5143500" type="screen16x9"/>
  <p:notesSz cx="7315200" cy="9601200"/>
  <p:embeddedFontLst>
    <p:embeddedFont>
      <p:font typeface="Arial Black" panose="020B0A04020102020204" pitchFamily="34" charset="0"/>
      <p:bold r:id="rId25"/>
    </p:embeddedFon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Myriad Web Pro" panose="020B060402020202020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enan Farrar" initials="KF" lastIdx="2" clrIdx="6">
    <p:extLst>
      <p:ext uri="{19B8F6BF-5375-455C-9EA6-DF929625EA0E}">
        <p15:presenceInfo xmlns:p15="http://schemas.microsoft.com/office/powerpoint/2012/main" userId="406fe6a504782cdd" providerId="Windows Live"/>
      </p:ext>
    </p:extLst>
  </p:cmAuthor>
  <p:cmAuthor id="1" name="Gorwitz, Rachel (CDC/DDID/NCIRD/DBD)" initials="G(" lastIdx="3" clrIdx="0">
    <p:extLst>
      <p:ext uri="{19B8F6BF-5375-455C-9EA6-DF929625EA0E}">
        <p15:presenceInfo xmlns:p15="http://schemas.microsoft.com/office/powerpoint/2012/main" userId="S::rxg9@cdc.gov::da33f2de-0b6c-41de-9b77-8a511e5fff40" providerId="AD"/>
      </p:ext>
    </p:extLst>
  </p:cmAuthor>
  <p:cmAuthor id="8" name="Amy Mills" initials="AM" lastIdx="9" clrIdx="7">
    <p:extLst>
      <p:ext uri="{19B8F6BF-5375-455C-9EA6-DF929625EA0E}">
        <p15:presenceInfo xmlns:p15="http://schemas.microsoft.com/office/powerpoint/2012/main" userId="S::amills@brunetgarcia.com::33bf2ffe-919b-4620-b558-46f770ad716c" providerId="AD"/>
      </p:ext>
    </p:extLst>
  </p:cmAuthor>
  <p:cmAuthor id="2" name="Stokley, Shannon (CDC/DDID/NCIRD/ISD)" initials="SS(" lastIdx="3" clrIdx="1">
    <p:extLst>
      <p:ext uri="{19B8F6BF-5375-455C-9EA6-DF929625EA0E}">
        <p15:presenceInfo xmlns:p15="http://schemas.microsoft.com/office/powerpoint/2012/main" userId="S::zma2@cdc.gov::297bf023-3e7c-4b85-897f-b90e1c240489" providerId="AD"/>
      </p:ext>
    </p:extLst>
  </p:cmAuthor>
  <p:cmAuthor id="9" name="Bronie Brunet" initials="BB" lastIdx="1" clrIdx="8">
    <p:extLst>
      <p:ext uri="{19B8F6BF-5375-455C-9EA6-DF929625EA0E}">
        <p15:presenceInfo xmlns:p15="http://schemas.microsoft.com/office/powerpoint/2012/main" userId="S::bbrunet@brunetgarcia.com::1ea7694b-2cdb-489b-a99f-fa7622761b6f" providerId="AD"/>
      </p:ext>
    </p:extLst>
  </p:cmAuthor>
  <p:cmAuthor id="3" name="Morelli, Valerie (CDC/DDID/NCIRD/ISD)" initials="MV(" lastIdx="14" clrIdx="2">
    <p:extLst>
      <p:ext uri="{19B8F6BF-5375-455C-9EA6-DF929625EA0E}">
        <p15:presenceInfo xmlns:p15="http://schemas.microsoft.com/office/powerpoint/2012/main" userId="S::vxm4@cdc.gov::d870f4aa-845c-472a-80c1-fb1929feec33" providerId="AD"/>
      </p:ext>
    </p:extLst>
  </p:cmAuthor>
  <p:cmAuthor id="4" name="Stone, Nimalie (CDC/DDID/NCEZID/DHQP)" initials="SN(" lastIdx="1" clrIdx="3">
    <p:extLst>
      <p:ext uri="{19B8F6BF-5375-455C-9EA6-DF929625EA0E}">
        <p15:presenceInfo xmlns:p15="http://schemas.microsoft.com/office/powerpoint/2012/main" userId="S::eiy2@cdc.gov::45aed366-3320-43eb-9b9b-300393fa1bc7" providerId="AD"/>
      </p:ext>
    </p:extLst>
  </p:cmAuthor>
  <p:cmAuthor id="5" name="Smith, Tiffany (CDC/DDID/NCIRD/OD) (CTR)" initials="ST((" lastIdx="12" clrIdx="4">
    <p:extLst>
      <p:ext uri="{19B8F6BF-5375-455C-9EA6-DF929625EA0E}">
        <p15:presenceInfo xmlns:p15="http://schemas.microsoft.com/office/powerpoint/2012/main" userId="S::ync1@cdc.gov::45e5126e-575c-427e-8bb4-73d253c8e5bc" providerId="AD"/>
      </p:ext>
    </p:extLst>
  </p:cmAuthor>
  <p:cmAuthor id="6" name="Maiuri, Allison M. (CDC/DDID/NCHHSTP/DTE)" initials="MAM(" lastIdx="5" clrIdx="5">
    <p:extLst>
      <p:ext uri="{19B8F6BF-5375-455C-9EA6-DF929625EA0E}">
        <p15:presenceInfo xmlns:p15="http://schemas.microsoft.com/office/powerpoint/2012/main" userId="S::fpg3@cdc.gov::e501f85d-6eaf-4562-8784-330c8872b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AB6"/>
    <a:srgbClr val="1D624D"/>
    <a:srgbClr val="F7931F"/>
    <a:srgbClr val="2D2C2C"/>
    <a:srgbClr val="FFFFFF"/>
    <a:srgbClr val="4EA346"/>
    <a:srgbClr val="FBAB18"/>
    <a:srgbClr val="F0A82C"/>
    <a:srgbClr val="2D2D2D"/>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0"/>
    <p:restoredTop sz="70748" autoAdjust="0"/>
  </p:normalViewPr>
  <p:slideViewPr>
    <p:cSldViewPr snapToGrid="0">
      <p:cViewPr varScale="1">
        <p:scale>
          <a:sx n="96" d="100"/>
          <a:sy n="96" d="100"/>
        </p:scale>
        <p:origin x="46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1/19/2021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NOTE: The slide set is in the public domain. These basic slides about the COVID-19 vaccine are for virtual town hall or other informational meetings with your communities. You can use all or part of the set, or also include your own organization’s information.</a:t>
            </a:r>
          </a:p>
          <a:p>
            <a:pPr>
              <a:defRPr/>
            </a:pPr>
            <a:endParaRPr lang="en-US" dirty="0">
              <a:cs typeface="Calibri"/>
            </a:endParaRPr>
          </a:p>
          <a:p>
            <a:pPr>
              <a:defRPr/>
            </a:pPr>
            <a:r>
              <a:rPr lang="en-US" dirty="0">
                <a:cs typeface="Calibri"/>
              </a:rPr>
              <a:t>These sides were created in January 2021. They will be updated as needed. </a:t>
            </a:r>
          </a:p>
        </p:txBody>
      </p:sp>
      <p:sp>
        <p:nvSpPr>
          <p:cNvPr id="4" name="Slide Number Placeholder 3"/>
          <p:cNvSpPr>
            <a:spLocks noGrp="1"/>
          </p:cNvSpPr>
          <p:nvPr>
            <p:ph type="sldNum" sz="quarter" idx="5"/>
          </p:nvPr>
        </p:nvSpPr>
        <p:spPr/>
        <p:txBody>
          <a:bodyPr/>
          <a:lstStyle/>
          <a:p>
            <a:pPr marL="0" marR="0" lvl="0" indent="0" algn="r" defTabSz="932871"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87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30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sz="1200" kern="1200" dirty="0">
                <a:solidFill>
                  <a:schemeClr val="tx1"/>
                </a:solidFill>
                <a:latin typeface="+mn-lt"/>
                <a:ea typeface="+mn-ea"/>
                <a:cs typeface="+mn-cs"/>
              </a:rPr>
              <a:t>It will take time to vaccinate all people </a:t>
            </a:r>
            <a:r>
              <a:rPr lang="en-US" dirty="0"/>
              <a:t>living in the</a:t>
            </a:r>
            <a:r>
              <a:rPr lang="en-US" sz="1200" kern="1200" dirty="0">
                <a:solidFill>
                  <a:schemeClr val="tx1"/>
                </a:solidFill>
                <a:latin typeface="+mn-lt"/>
                <a:ea typeface="+mn-ea"/>
                <a:cs typeface="+mn-cs"/>
              </a:rPr>
              <a:t> United States. While the vaccines are being delivered, it's important that everyone continue to take all steps</a:t>
            </a:r>
            <a:r>
              <a:rPr lang="en-US" dirty="0"/>
              <a:t> (wear a mask, avoid close contact with others, and wash your hands) </a:t>
            </a:r>
            <a:r>
              <a:rPr lang="en-US" sz="1200" kern="1200" dirty="0">
                <a:solidFill>
                  <a:schemeClr val="tx1"/>
                </a:solidFill>
                <a:latin typeface="+mn-lt"/>
                <a:ea typeface="+mn-ea"/>
                <a:cs typeface="+mn-cs"/>
              </a:rPr>
              <a:t>to prevent spread of COVID-19.</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93990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can protect you, your family, your friends, and your community. Choose to get vaccinated. Participate in </a:t>
            </a:r>
            <a:r>
              <a:rPr lang="en-US" b="1" dirty="0"/>
              <a:t>v-safe </a:t>
            </a:r>
            <a:r>
              <a:rPr lang="en-US" dirty="0"/>
              <a:t>and help CDC monitor for any health effects after vaccination. Share your experience with your coworkers, friends, and family. And visibly show that you received a vaccine by wearing a sticker or button. You have a role in increasing confidence in COVID-19 vaccination and sharing your experience may influence those you care about.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42973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93837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118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Please add information here on where your affiliates will be offered the COVID-19 vaccine, how they make appointments, and where they go. </a:t>
            </a:r>
          </a:p>
          <a:p>
            <a:endParaRPr lang="en-US" dirty="0">
              <a:highlight>
                <a:srgbClr val="FFFF00"/>
              </a:highlight>
            </a:endParaRPr>
          </a:p>
          <a:p>
            <a:pPr>
              <a:defRPr/>
            </a:pPr>
            <a:r>
              <a:rPr lang="en-US" kern="1200" dirty="0">
                <a:effectLst/>
              </a:rPr>
              <a:t>The </a:t>
            </a:r>
            <a:r>
              <a:rPr lang="en-US" dirty="0"/>
              <a:t>federal government </a:t>
            </a:r>
            <a:r>
              <a:rPr lang="en-US" kern="1200" dirty="0">
                <a:effectLst/>
              </a:rPr>
              <a:t>is </a:t>
            </a:r>
            <a:r>
              <a:rPr lang="en-US" dirty="0"/>
              <a:t>providing </a:t>
            </a:r>
            <a:r>
              <a:rPr lang="en-US" kern="1200" dirty="0">
                <a:effectLst/>
              </a:rPr>
              <a:t>the vaccine </a:t>
            </a:r>
            <a:r>
              <a:rPr lang="en-US" dirty="0"/>
              <a:t>free of charge </a:t>
            </a:r>
            <a:r>
              <a:rPr lang="en-US" kern="1200" dirty="0">
                <a:effectLst/>
              </a:rPr>
              <a:t>to</a:t>
            </a:r>
            <a:r>
              <a:rPr lang="en-US" dirty="0"/>
              <a:t> all people living in</a:t>
            </a:r>
            <a:r>
              <a:rPr lang="en-US" kern="1200" dirty="0">
                <a:effectLst/>
              </a:rPr>
              <a:t> the </a:t>
            </a:r>
            <a:r>
              <a:rPr lang="en-US" dirty="0"/>
              <a:t>United States</a:t>
            </a:r>
            <a:r>
              <a:rPr lang="en-US" kern="1200" dirty="0">
                <a:effectLst/>
              </a:rPr>
              <a:t>.</a:t>
            </a:r>
            <a:r>
              <a:rPr lang="en-US" dirty="0"/>
              <a:t> </a:t>
            </a:r>
            <a:endParaRPr lang="en-US" kern="1200" dirty="0">
              <a:effectLst/>
              <a:cs typeface="Calibri"/>
            </a:endParaRPr>
          </a:p>
          <a:p>
            <a:endParaRPr lang="en-US" dirty="0"/>
          </a:p>
          <a:p>
            <a:r>
              <a:rPr lang="en-US" dirty="0"/>
              <a:t>If you have questions about your health and vaccination, call your doctor, nurse, or clinic.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14185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you experience a fever after vaccination</a:t>
            </a:r>
            <a:r>
              <a:rPr lang="en-US" dirty="0"/>
              <a:t>, </a:t>
            </a:r>
            <a:r>
              <a:rPr lang="en-US" sz="1200" kern="1200" dirty="0">
                <a:solidFill>
                  <a:schemeClr val="tx1"/>
                </a:solidFill>
                <a:effectLst/>
                <a:latin typeface="+mn-lt"/>
                <a:ea typeface="+mn-ea"/>
                <a:cs typeface="+mn-cs"/>
              </a:rPr>
              <a:t>you should stay home from work if you can. Most side effects after vaccination do not last very long. The vaccine does not give you COVID-19. However, you could have been exposed to the virus before </a:t>
            </a:r>
            <a:r>
              <a:rPr lang="en-US" dirty="0"/>
              <a:t>you were vaccinated, </a:t>
            </a:r>
            <a:r>
              <a:rPr lang="en-US" sz="1200" kern="1200" dirty="0">
                <a:solidFill>
                  <a:schemeClr val="tx1"/>
                </a:solidFill>
                <a:effectLst/>
                <a:latin typeface="+mn-lt"/>
                <a:ea typeface="+mn-ea"/>
                <a:cs typeface="+mn-cs"/>
              </a:rPr>
              <a:t>so if you continue to feel sick, you should consider getting a COVID-19 test. CDC and FDA encourage the public to report possible side effects to the </a:t>
            </a:r>
            <a:r>
              <a:rPr lang="en-US" sz="1200" u="sng" kern="1200" dirty="0">
                <a:solidFill>
                  <a:schemeClr val="tx1"/>
                </a:solidFill>
                <a:effectLst/>
                <a:latin typeface="+mn-lt"/>
                <a:ea typeface="+mn-ea"/>
                <a:cs typeface="+mn-cs"/>
                <a:hlinkClick r:id="rId3"/>
              </a:rPr>
              <a:t>Vaccine Adverse Event Reporting System (VAERS)</a:t>
            </a:r>
            <a:r>
              <a:rPr lang="en-US" sz="1200" kern="1200" dirty="0">
                <a:solidFill>
                  <a:schemeClr val="tx1"/>
                </a:solidFill>
                <a:effectLst/>
                <a:latin typeface="+mn-lt"/>
                <a:ea typeface="+mn-ea"/>
                <a:cs typeface="+mn-cs"/>
              </a:rPr>
              <a:t>. CDC is also implementing a new smartphone-based tool called v-safe to check in on people’s health after they receive a COVID-19 vaccine. If you </a:t>
            </a:r>
            <a:r>
              <a:rPr lang="en-US" sz="1200" u="sng" kern="1200" dirty="0">
                <a:solidFill>
                  <a:schemeClr val="tx1"/>
                </a:solidFill>
                <a:effectLst/>
                <a:latin typeface="+mn-lt"/>
                <a:ea typeface="+mn-ea"/>
                <a:cs typeface="+mn-cs"/>
                <a:hlinkClick r:id="rId4"/>
              </a:rPr>
              <a:t>enroll in v-safe</a:t>
            </a:r>
            <a:r>
              <a:rPr lang="en-US" sz="1200" kern="1200" dirty="0">
                <a:solidFill>
                  <a:schemeClr val="tx1"/>
                </a:solidFill>
                <a:effectLst/>
                <a:latin typeface="+mn-lt"/>
                <a:ea typeface="+mn-ea"/>
                <a:cs typeface="+mn-cs"/>
              </a:rPr>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16197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418414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48585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is known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No one can predict how severe any person’s illness might be, but </a:t>
            </a:r>
            <a:r>
              <a:rPr lang="en-US" sz="1200" kern="1200" dirty="0">
                <a:solidFill>
                  <a:schemeClr val="tx1"/>
                </a:solidFill>
                <a:effectLst/>
                <a:latin typeface="+mn-lt"/>
                <a:ea typeface="+mn-ea"/>
                <a:cs typeface="+mn-cs"/>
              </a:rPr>
              <a:t>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01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that everyone should take to help prevent COVID-19.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Wear a mask that covers your nose and mouth. Avoid close contact with others as much as possible. Avoid touching your face--your eyes, nose, and mouth--with unwashed hands. Clean frequently touched surfaces. Wash your hands often with soap and water for at least 20 seconds. And use an alcohol-based hand sanitizer with at least 60% alcohol, if soap and water are not readily available. These are all tools in our toolbox, and the more tools we use to prevent the spread of </a:t>
            </a:r>
            <a:r>
              <a:rPr lang="en-US" sz="1200" b="0" i="0" u="none" kern="1200" dirty="0">
                <a:solidFill>
                  <a:schemeClr val="tx1"/>
                </a:solidFill>
                <a:effectLst/>
                <a:latin typeface="+mn-lt"/>
                <a:ea typeface="+mn-ea"/>
                <a:cs typeface="+mn-cs"/>
              </a:rPr>
              <a:t>the virus that causes </a:t>
            </a:r>
            <a:r>
              <a:rPr lang="en-US" sz="1200" b="0" i="0" kern="1200" dirty="0">
                <a:solidFill>
                  <a:schemeClr val="tx1"/>
                </a:solidFill>
                <a:effectLst/>
                <a:latin typeface="+mn-lt"/>
                <a:ea typeface="+mn-ea"/>
                <a:cs typeface="+mn-cs"/>
              </a:rPr>
              <a:t>COVID-19, the safer we all will be.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71740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is a safer way to help build protection. Getting </a:t>
            </a:r>
            <a:r>
              <a:rPr lang="en-US" u="none" dirty="0"/>
              <a:t>the virus that causes </a:t>
            </a:r>
            <a:r>
              <a:rPr lang="en-US" dirty="0"/>
              <a:t>COVID-19 may offer some natural protection, known as immunity. But experts don’t know how long this protection lasts, and the risk of severe illness and death from COVID-19 far outweighs any benefits of natural immunity. COVID-19 vaccination will help protect you.</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35082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Before vaccination, you should learn more about the different types of COVID-19 vaccines and how they work. We’ve provided some of this information in this presentation.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your vaccination appointment, you should receive a paper or electronic version of a fact sheet specific to the COVID-19 vaccine you are being offered that contains information to help you understand the risks and benefits of receiving that specific vaccine. After you are vaccinated, you should be given a vaccination record </a:t>
            </a:r>
            <a:r>
              <a:rPr lang="en-US" dirty="0"/>
              <a:t>card that</a:t>
            </a:r>
            <a:r>
              <a:rPr lang="en-US" sz="1200" kern="1200" dirty="0">
                <a:solidFill>
                  <a:schemeClr val="tx1"/>
                </a:solidFill>
                <a:effectLst/>
                <a:latin typeface="+mn-lt"/>
                <a:ea typeface="+mn-ea"/>
                <a:cs typeface="+mn-cs"/>
              </a:rPr>
              <a:t> tells you what COVID-19 vaccine you received, the date you received it, and where you received it.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Your provider may also give you information about how to enroll in </a:t>
            </a:r>
            <a:r>
              <a:rPr lang="en-US" sz="1200" b="1" kern="1200" dirty="0">
                <a:solidFill>
                  <a:schemeClr val="tx1"/>
                </a:solidFill>
                <a:effectLst/>
                <a:latin typeface="+mn-lt"/>
                <a:ea typeface="+mn-ea"/>
                <a:cs typeface="+mn-cs"/>
              </a:rPr>
              <a:t>v-safe</a:t>
            </a:r>
            <a:r>
              <a:rPr lang="en-US" dirty="0"/>
              <a:t>. </a:t>
            </a:r>
            <a:r>
              <a:rPr lang="en-US" b="1" dirty="0"/>
              <a:t>V-safe</a:t>
            </a:r>
            <a:r>
              <a:rPr lang="en-US" dirty="0"/>
              <a:t> is</a:t>
            </a:r>
            <a:r>
              <a:rPr lang="en-US" sz="1200" kern="1200" dirty="0">
                <a:solidFill>
                  <a:schemeClr val="tx1"/>
                </a:solidFill>
                <a:effectLst/>
                <a:latin typeface="+mn-lt"/>
                <a:ea typeface="+mn-ea"/>
                <a:cs typeface="+mn-cs"/>
              </a:rPr>
              <a:t> a free, smartphone-based tool that uses text messaging and web surveys to provide personalized health check-ins after you receive a COVID-19 vaccination. </a:t>
            </a:r>
            <a:r>
              <a:rPr lang="en-US" dirty="0"/>
              <a:t>This program will help CDC monitor safety of COVID-19 vaccines. Find more information at https://www.cdc.gov/coronavirus/2019-ncov/vaccines/safety/vsafe.html. </a:t>
            </a:r>
          </a:p>
          <a:p>
            <a:pPr>
              <a:defRPr/>
            </a:pPr>
            <a:endParaRPr lang="en-US" dirty="0"/>
          </a:p>
          <a:p>
            <a:pPr>
              <a:defRPr/>
            </a:pPr>
            <a:r>
              <a:rPr lang="en-US" sz="1200" kern="1200" dirty="0">
                <a:solidFill>
                  <a:schemeClr val="tx1"/>
                </a:solidFill>
                <a:effectLst/>
                <a:latin typeface="+mn-lt"/>
                <a:ea typeface="+mn-ea"/>
                <a:cs typeface="+mn-cs"/>
              </a:rPr>
              <a:t>Its important to continue using all the tools available to help stop this pandemic. Cover your mouth and nose with a mask when you are around others, stay at least 6 feet away from others, avoid crowds, and wash your hands often.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32981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4.xml"/><Relationship Id="rId5" Type="http://schemas.openxmlformats.org/officeDocument/2006/relationships/image" Target="../media/image10.jpe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A1FF-76B3-D04B-B57A-185CEAEA2D80}"/>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D3CD15-524C-794F-829E-42467CC55997}"/>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102F3-5551-DC48-8BBC-73BBCFE5065D}"/>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5" name="Footer Placeholder 4">
            <a:extLst>
              <a:ext uri="{FF2B5EF4-FFF2-40B4-BE49-F238E27FC236}">
                <a16:creationId xmlns:a16="http://schemas.microsoft.com/office/drawing/2014/main" id="{2B1947AE-E870-C74E-B021-C2007AD4F35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43E84D-8E4D-2F4F-8DA9-0589C38FBDBD}"/>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8624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C4A8-40B5-C54B-94CC-5D90E430BF4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9ACA79-2C29-7B41-9FDF-CF31F86924E8}"/>
              </a:ext>
            </a:extLst>
          </p:cNvPr>
          <p:cNvSpPr>
            <a:spLocks noGrp="1"/>
          </p:cNvSpPr>
          <p:nvPr>
            <p:ph idx="1"/>
          </p:nvPr>
        </p:nvSpPr>
        <p:spPr>
          <a:xfrm>
            <a:off x="628650" y="1370013"/>
            <a:ext cx="788670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B9076-740D-044E-A41A-EA5D6044AC2B}"/>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5" name="Footer Placeholder 4">
            <a:extLst>
              <a:ext uri="{FF2B5EF4-FFF2-40B4-BE49-F238E27FC236}">
                <a16:creationId xmlns:a16="http://schemas.microsoft.com/office/drawing/2014/main" id="{6FEF08CC-42D7-6141-A882-A25237C5BA7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75F34C-442E-C940-B17D-FF914548B694}"/>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99695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19FE-FDB8-D24B-BD69-A4A68204398D}"/>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5051D-96BB-1842-8C62-67F227050B50}"/>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1B2F8B-D667-A147-BDF5-EF469B9B4693}"/>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5" name="Footer Placeholder 4">
            <a:extLst>
              <a:ext uri="{FF2B5EF4-FFF2-40B4-BE49-F238E27FC236}">
                <a16:creationId xmlns:a16="http://schemas.microsoft.com/office/drawing/2014/main" id="{6B6B8C3D-C48A-4441-B4C3-0735A55F494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D2D865-E6D9-184B-A65A-D6220650B71C}"/>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320763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E725-A869-0149-BE43-8C37A6CA309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928FC8-89BB-D840-A633-135810D0F489}"/>
              </a:ext>
            </a:extLst>
          </p:cNvPr>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7C3175-C2C3-7047-B209-88BC127372B0}"/>
              </a:ext>
            </a:extLst>
          </p:cNvPr>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22B8A-1A67-2F4E-85DA-685677DB8100}"/>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6" name="Footer Placeholder 5">
            <a:extLst>
              <a:ext uri="{FF2B5EF4-FFF2-40B4-BE49-F238E27FC236}">
                <a16:creationId xmlns:a16="http://schemas.microsoft.com/office/drawing/2014/main" id="{EB35E762-6A9C-A441-ABB1-2C9468AF4D4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55B440-8BDA-D147-87D0-483CC49B9EA6}"/>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14775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F4C3-67D3-4842-BBF4-D57B16AEBBB8}"/>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B2C37D8-4FAC-B047-B2E2-FE09AC06396A}"/>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ED9E89-804D-4D40-AF84-A7AB33BC1DA3}"/>
              </a:ext>
            </a:extLst>
          </p:cNvPr>
          <p:cNvSpPr>
            <a:spLocks noGrp="1"/>
          </p:cNvSpPr>
          <p:nvPr>
            <p:ph sz="half" idx="2"/>
          </p:nvPr>
        </p:nvSpPr>
        <p:spPr>
          <a:xfrm>
            <a:off x="630238" y="1879600"/>
            <a:ext cx="38687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F2AF1-A517-AC48-A785-68166805A555}"/>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197D81-150E-BC40-BE90-FC14691798FE}"/>
              </a:ext>
            </a:extLst>
          </p:cNvPr>
          <p:cNvSpPr>
            <a:spLocks noGrp="1"/>
          </p:cNvSpPr>
          <p:nvPr>
            <p:ph sz="quarter" idx="4"/>
          </p:nvPr>
        </p:nvSpPr>
        <p:spPr>
          <a:xfrm>
            <a:off x="4629150" y="1879600"/>
            <a:ext cx="3887788"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C010BF-FC83-384B-B8DF-428748CC3869}"/>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8" name="Footer Placeholder 7">
            <a:extLst>
              <a:ext uri="{FF2B5EF4-FFF2-40B4-BE49-F238E27FC236}">
                <a16:creationId xmlns:a16="http://schemas.microsoft.com/office/drawing/2014/main" id="{A7F9220F-6D19-7C4A-9DB9-5F6CC8D56B0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F7E107-9CBB-B34A-9B29-B548AA5CB94B}"/>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195774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83B-C2B2-7244-97D3-82E80DA864F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5225B3-2C32-D949-80B7-C79F1E9B7482}"/>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4" name="Footer Placeholder 3">
            <a:extLst>
              <a:ext uri="{FF2B5EF4-FFF2-40B4-BE49-F238E27FC236}">
                <a16:creationId xmlns:a16="http://schemas.microsoft.com/office/drawing/2014/main" id="{266F6389-0507-284F-A679-7475A453739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7285AA-4A24-0442-A945-94D4F9A4149A}"/>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86059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234D2-0D80-5D4C-9E10-3B3318446E88}"/>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3" name="Footer Placeholder 2">
            <a:extLst>
              <a:ext uri="{FF2B5EF4-FFF2-40B4-BE49-F238E27FC236}">
                <a16:creationId xmlns:a16="http://schemas.microsoft.com/office/drawing/2014/main" id="{BBC6635B-7217-D64F-A3A9-ADF46597E7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9B4EB9-67AA-E142-9861-9E7EB8DBB4DE}"/>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44014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1364-6368-614E-A766-6EF35EE28FF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C71D3-5325-DF44-8031-00DE64B9215D}"/>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CCE4E-45AC-B742-B7B0-984881FA34F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87D4AB-50E2-3940-9717-2FAA2DB4FB25}"/>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6" name="Footer Placeholder 5">
            <a:extLst>
              <a:ext uri="{FF2B5EF4-FFF2-40B4-BE49-F238E27FC236}">
                <a16:creationId xmlns:a16="http://schemas.microsoft.com/office/drawing/2014/main" id="{39D7F2EC-3B10-6644-AB60-B284F5BDC7C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0D028-31EC-8B45-8A76-2B57C0D468BE}"/>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3703990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9CD3-BB75-E146-B698-BB3B02FFF27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9E6DD-D5FE-B041-AD9D-ED3D70A4FC6A}"/>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9B28D-3BC6-C643-A831-A35C95FB35A3}"/>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B41675-C9BA-8049-B82C-D37ECDD8A9C4}"/>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6" name="Footer Placeholder 5">
            <a:extLst>
              <a:ext uri="{FF2B5EF4-FFF2-40B4-BE49-F238E27FC236}">
                <a16:creationId xmlns:a16="http://schemas.microsoft.com/office/drawing/2014/main" id="{5AB2BD4D-108D-A548-80F7-07024361AFC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0810C0-1856-6642-9A55-351052DBBBA9}"/>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54946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5FF2-5CDB-9448-9E16-8E5873EE072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4072A-43B3-9D46-8674-355666677E49}"/>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9666-DBC7-6F42-A4B4-A3EB69B2ED8E}"/>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5" name="Footer Placeholder 4">
            <a:extLst>
              <a:ext uri="{FF2B5EF4-FFF2-40B4-BE49-F238E27FC236}">
                <a16:creationId xmlns:a16="http://schemas.microsoft.com/office/drawing/2014/main" id="{3879EC66-2C9A-474F-9651-25B7BCF17BC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E009A-2A5E-B74A-8EFA-58B019A0A8B9}"/>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69176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CA15E-86C1-BB44-86D3-5E7A02778DBF}"/>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DC211A-0201-754A-AFBA-3DA22738E3AF}"/>
              </a:ext>
            </a:extLst>
          </p:cNvPr>
          <p:cNvSpPr>
            <a:spLocks noGrp="1"/>
          </p:cNvSpPr>
          <p:nvPr>
            <p:ph type="body" orient="vert" idx="1"/>
          </p:nvPr>
        </p:nvSpPr>
        <p:spPr>
          <a:xfrm>
            <a:off x="628650" y="274638"/>
            <a:ext cx="5762625"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2A28-651C-584D-A05A-AD086974804A}"/>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1/19/2021</a:t>
            </a:fld>
            <a:endParaRPr lang="en-US"/>
          </a:p>
        </p:txBody>
      </p:sp>
      <p:sp>
        <p:nvSpPr>
          <p:cNvPr id="5" name="Footer Placeholder 4">
            <a:extLst>
              <a:ext uri="{FF2B5EF4-FFF2-40B4-BE49-F238E27FC236}">
                <a16:creationId xmlns:a16="http://schemas.microsoft.com/office/drawing/2014/main" id="{C8B7D191-C10E-D440-BA0D-DB98A68328A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3D930C-B3D5-2645-9362-7CDA3CB63700}"/>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1478926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7587" b="15918"/>
          <a:stretch/>
        </p:blipFill>
        <p:spPr>
          <a:xfrm>
            <a:off x="-7526" y="3"/>
            <a:ext cx="9159051" cy="738653"/>
          </a:xfrm>
          <a:prstGeom prst="rect">
            <a:avLst/>
          </a:prstGeom>
        </p:spPr>
      </p:pic>
      <p:sp>
        <p:nvSpPr>
          <p:cNvPr id="7" name="Title 1"/>
          <p:cNvSpPr>
            <a:spLocks noGrp="1"/>
          </p:cNvSpPr>
          <p:nvPr>
            <p:ph type="title"/>
          </p:nvPr>
        </p:nvSpPr>
        <p:spPr>
          <a:xfrm>
            <a:off x="457200" y="1026676"/>
            <a:ext cx="8229600" cy="866834"/>
          </a:xfrm>
          <a:prstGeom prst="rect">
            <a:avLst/>
          </a:prstGeom>
        </p:spPr>
        <p:txBody>
          <a:bodyPr/>
          <a:lstStyle>
            <a:lvl1pPr algn="l">
              <a:lnSpc>
                <a:spcPts val="1688"/>
              </a:lnSpc>
              <a:defRPr sz="2400" b="1" baseline="0">
                <a:solidFill>
                  <a:schemeClr val="accent5">
                    <a:lumMod val="50000"/>
                  </a:schemeClr>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350" b="0" baseline="0">
                <a:solidFill>
                  <a:schemeClr val="accent5">
                    <a:lumMod val="50000"/>
                  </a:schemeClr>
                </a:solidFill>
                <a:effectLst/>
                <a:latin typeface="Calibri"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125"/>
              </a:lnSpc>
              <a:buNone/>
              <a:defRPr sz="1050" baseline="0">
                <a:solidFill>
                  <a:schemeClr val="accent5">
                    <a:lumMod val="50000"/>
                  </a:schemeClr>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2" y="185241"/>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Division of Healthcare Quality Promotion</a:t>
            </a:r>
          </a:p>
        </p:txBody>
      </p:sp>
      <p:sp>
        <p:nvSpPr>
          <p:cNvPr id="11"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12688258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ct val="100000"/>
              </a:lnSpc>
              <a:defRPr sz="2100" b="0" baseline="0">
                <a:solidFill>
                  <a:schemeClr val="accent5">
                    <a:lumMod val="50000"/>
                  </a:schemeClr>
                </a:solidFill>
                <a:effectLst/>
                <a:latin typeface="Calibri" pitchFamily="34" charset="0"/>
              </a:defRPr>
            </a:lvl1pPr>
          </a:lstStyle>
          <a:p>
            <a:r>
              <a:rPr lang="en-US"/>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5019311"/>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normAutofit/>
          </a:bodyPr>
          <a:lstStyle>
            <a:lvl1pPr marL="192881" indent="-192881">
              <a:buClr>
                <a:srgbClr val="E25423"/>
              </a:buClr>
              <a:buFont typeface="Wingdings" panose="05000000000000000000" pitchFamily="2" charset="2"/>
              <a:buChar char="§"/>
              <a:defRPr sz="1650">
                <a:solidFill>
                  <a:srgbClr val="000000"/>
                </a:solidFill>
              </a:defRPr>
            </a:lvl1pPr>
            <a:lvl2pPr>
              <a:buClr>
                <a:srgbClr val="8D8B00"/>
              </a:buClr>
              <a:defRPr sz="1500">
                <a:solidFill>
                  <a:srgbClr val="000000"/>
                </a:solidFill>
              </a:defRPr>
            </a:lvl2pPr>
            <a:lvl3pPr>
              <a:buClr>
                <a:srgbClr val="006A71"/>
              </a:buClr>
              <a:defRPr sz="1350">
                <a:solidFill>
                  <a:srgbClr val="000000"/>
                </a:solidFill>
              </a:defRPr>
            </a:lvl3pPr>
            <a:lvl4pPr>
              <a:defRPr sz="1125">
                <a:solidFill>
                  <a:srgbClr val="000000"/>
                </a:solidFill>
              </a:defRPr>
            </a:lvl4pPr>
            <a:lvl5pPr>
              <a:defRPr sz="1125">
                <a:solidFill>
                  <a:srgbClr val="000000"/>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27027943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empt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5019311"/>
            <a:ext cx="9144000" cy="124190"/>
          </a:xfrm>
          <a:prstGeom prst="rect">
            <a:avLst/>
          </a:prstGeom>
        </p:spPr>
      </p:pic>
      <p:sp>
        <p:nvSpPr>
          <p:cNvPr id="8"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440064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1688"/>
              </a:lnSpc>
              <a:defRPr sz="2100" b="0" baseline="0">
                <a:solidFill>
                  <a:schemeClr val="accent5">
                    <a:lumMod val="50000"/>
                  </a:schemeClr>
                </a:solidFill>
                <a:effectLst/>
                <a:latin typeface="Calibri" pitchFamily="34" charset="0"/>
              </a:defRPr>
            </a:lvl1pPr>
          </a:lstStyle>
          <a:p>
            <a:r>
              <a:rPr lang="en-US"/>
              <a:t>Title</a:t>
            </a:r>
          </a:p>
        </p:txBody>
      </p:sp>
      <p:sp>
        <p:nvSpPr>
          <p:cNvPr id="3" name="Content Placeholder 2"/>
          <p:cNvSpPr>
            <a:spLocks noGrp="1"/>
          </p:cNvSpPr>
          <p:nvPr>
            <p:ph idx="1"/>
          </p:nvPr>
        </p:nvSpPr>
        <p:spPr>
          <a:xfrm>
            <a:off x="457202" y="1200151"/>
            <a:ext cx="3879669" cy="3143250"/>
          </a:xfrm>
          <a:prstGeom prst="rect">
            <a:avLst/>
          </a:prstGeom>
        </p:spPr>
        <p:txBody>
          <a:bodyPr/>
          <a:lstStyle>
            <a:lvl1pPr marL="192881" indent="-192881">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910" indent="-160735">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192881" indent="-192881">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910" indent="-160735">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b="-37405"/>
          <a:stretch/>
        </p:blipFill>
        <p:spPr>
          <a:xfrm>
            <a:off x="-1" y="5001839"/>
            <a:ext cx="9144001" cy="193183"/>
          </a:xfrm>
          <a:prstGeom prst="rect">
            <a:avLst/>
          </a:prstGeom>
        </p:spPr>
      </p:pic>
      <p:sp>
        <p:nvSpPr>
          <p:cNvPr id="6" name="Slide Number Placeholder 3"/>
          <p:cNvSpPr>
            <a:spLocks noGrp="1"/>
          </p:cNvSpPr>
          <p:nvPr>
            <p:ph type="sldNum" sz="quarter" idx="4"/>
          </p:nvPr>
        </p:nvSpPr>
        <p:spPr>
          <a:xfrm>
            <a:off x="49566" y="4648322"/>
            <a:ext cx="515435" cy="274637"/>
          </a:xfrm>
          <a:prstGeom prst="rect">
            <a:avLst/>
          </a:prstGeom>
        </p:spPr>
        <p:txBody>
          <a:bodyPr vert="horz" lIns="91440" tIns="45720" rIns="91440" bIns="45720" rtlCol="0" anchor="ctr"/>
          <a:lstStyle>
            <a:lvl1pPr algn="r">
              <a:defRPr sz="900">
                <a:solidFill>
                  <a:srgbClr val="000000"/>
                </a:solidFill>
                <a:latin typeface="Calibri" panose="020F0502020204030204" pitchFamily="34" charset="0"/>
              </a:defRPr>
            </a:lvl1pPr>
          </a:lstStyle>
          <a:p>
            <a:fld id="{87039C74-7B99-4349-9871-7F6A14735E42}" type="slidenum">
              <a:rPr lang="en-US" smtClean="0"/>
              <a:pPr/>
              <a:t>‹#›</a:t>
            </a:fld>
            <a:endParaRPr lang="en-US"/>
          </a:p>
        </p:txBody>
      </p:sp>
    </p:spTree>
    <p:extLst>
      <p:ext uri="{BB962C8B-B14F-4D97-AF65-F5344CB8AC3E}">
        <p14:creationId xmlns:p14="http://schemas.microsoft.com/office/powerpoint/2010/main" val="6788048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4" y="3350324"/>
            <a:ext cx="8294913" cy="871538"/>
          </a:xfrm>
          <a:prstGeom prst="rect">
            <a:avLst/>
          </a:prstGeom>
        </p:spPr>
        <p:txBody>
          <a:bodyPr anchor="b"/>
          <a:lstStyle>
            <a:lvl1pPr algn="l">
              <a:defRPr sz="2025"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7"/>
            <a:ext cx="7772400" cy="426244"/>
          </a:xfrm>
          <a:prstGeom prst="rect">
            <a:avLst/>
          </a:prstGeom>
        </p:spPr>
        <p:txBody>
          <a:bodyPr anchor="b"/>
          <a:lstStyle>
            <a:lvl1pPr marL="0" indent="0" algn="l">
              <a:lnSpc>
                <a:spcPts val="1238"/>
              </a:lnSpc>
              <a:buNone/>
              <a:defRPr sz="1125" baseline="0">
                <a:solidFill>
                  <a:schemeClr val="bg2"/>
                </a:solidFill>
                <a:latin typeface="Calibri" pitchFamily="34"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40946045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dirty="0"/>
          </a:p>
        </p:txBody>
      </p:sp>
    </p:spTree>
    <p:extLst>
      <p:ext uri="{BB962C8B-B14F-4D97-AF65-F5344CB8AC3E}">
        <p14:creationId xmlns:p14="http://schemas.microsoft.com/office/powerpoint/2010/main" val="6273659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8169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sp>
        <p:nvSpPr>
          <p:cNvPr id="8" name="Title 1">
            <a:extLst>
              <a:ext uri="{FF2B5EF4-FFF2-40B4-BE49-F238E27FC236}">
                <a16:creationId xmlns:a16="http://schemas.microsoft.com/office/drawing/2014/main" id="{14DB9D2D-416A-4DC6-B12D-15B21B645DA0}"/>
              </a:ext>
            </a:extLst>
          </p:cNvPr>
          <p:cNvSpPr>
            <a:spLocks noGrp="1"/>
          </p:cNvSpPr>
          <p:nvPr>
            <p:ph type="title"/>
          </p:nvPr>
        </p:nvSpPr>
        <p:spPr>
          <a:xfrm>
            <a:off x="416562" y="9097"/>
            <a:ext cx="872744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12" name="Subtitle 2">
            <a:extLst>
              <a:ext uri="{FF2B5EF4-FFF2-40B4-BE49-F238E27FC236}">
                <a16:creationId xmlns:a16="http://schemas.microsoft.com/office/drawing/2014/main" id="{B4A9BDB5-96D7-4C02-B14C-AFF89B46288E}"/>
              </a:ext>
            </a:extLst>
          </p:cNvPr>
          <p:cNvSpPr>
            <a:spLocks noGrp="1"/>
          </p:cNvSpPr>
          <p:nvPr>
            <p:ph type="subTitle" idx="1"/>
          </p:nvPr>
        </p:nvSpPr>
        <p:spPr>
          <a:xfrm>
            <a:off x="416561" y="1026256"/>
            <a:ext cx="7723098"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3" name="Text Placeholder 8">
            <a:extLst>
              <a:ext uri="{FF2B5EF4-FFF2-40B4-BE49-F238E27FC236}">
                <a16:creationId xmlns:a16="http://schemas.microsoft.com/office/drawing/2014/main" id="{AF5CDD32-E068-49A7-A450-6297A12228DE}"/>
              </a:ext>
            </a:extLst>
          </p:cNvPr>
          <p:cNvSpPr>
            <a:spLocks noGrp="1"/>
          </p:cNvSpPr>
          <p:nvPr>
            <p:ph type="body" sz="quarter" idx="10"/>
          </p:nvPr>
        </p:nvSpPr>
        <p:spPr>
          <a:xfrm>
            <a:off x="416562" y="1890635"/>
            <a:ext cx="7663138"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2727428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r>
              <a:rPr lang="en-US" dirty="0"/>
              <a:t>Heading</a:t>
            </a:r>
          </a:p>
        </p:txBody>
      </p:sp>
      <p:sp>
        <p:nvSpPr>
          <p:cNvPr id="5" name="Text Placeholder 7"/>
          <p:cNvSpPr>
            <a:spLocks noGrp="1"/>
          </p:cNvSpPr>
          <p:nvPr>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98407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9226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2" name="Picture 11" descr="Logos of the U.S. Department of Health and Human Services and Centers for Disease Control and Prevention" title="LOGOS">
            <a:extLst>
              <a:ext uri="{FF2B5EF4-FFF2-40B4-BE49-F238E27FC236}">
                <a16:creationId xmlns:a16="http://schemas.microsoft.com/office/drawing/2014/main" id="{26558C01-7207-4C37-892E-C5ECC80A8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spTree>
    <p:extLst>
      <p:ext uri="{BB962C8B-B14F-4D97-AF65-F5344CB8AC3E}">
        <p14:creationId xmlns:p14="http://schemas.microsoft.com/office/powerpoint/2010/main" val="2880155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8445577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i="0" baseline="0">
                <a:solidFill>
                  <a:schemeClr val="bg2"/>
                </a:solidFill>
                <a:effectLst/>
                <a:latin typeface="Arial Black" panose="020B0604020202020204" pitchFamily="34" charset="0"/>
                <a:cs typeface="Arial Black" panose="020B0604020202020204" pitchFamily="34" charset="0"/>
              </a:defRPr>
            </a:lvl1pPr>
          </a:lstStyle>
          <a:p>
            <a:endParaRPr lang="en-US" dirty="0"/>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0" i="0" baseline="0">
                <a:solidFill>
                  <a:schemeClr val="bg2"/>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26072196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i="0" baseline="0">
                <a:solidFill>
                  <a:schemeClr val="bg2"/>
                </a:solidFill>
                <a:effectLst/>
                <a:latin typeface="Arial Black" panose="020B0604020202020204" pitchFamily="34" charset="0"/>
                <a:cs typeface="Arial Black" panose="020B0604020202020204" pitchFamily="34" charset="0"/>
              </a:defRPr>
            </a:lvl1pPr>
          </a:lstStyle>
          <a:p>
            <a:endParaRPr lang="en-US" dirty="0"/>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0" i="0" baseline="0">
                <a:solidFill>
                  <a:schemeClr val="bg2"/>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16228418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2"/>
            <a:ext cx="3684774" cy="3475844"/>
          </a:xfrm>
          <a:prstGeom prst="rect">
            <a:avLst/>
          </a:prstGeom>
        </p:spPr>
      </p:pic>
    </p:spTree>
    <p:extLst>
      <p:ext uri="{BB962C8B-B14F-4D97-AF65-F5344CB8AC3E}">
        <p14:creationId xmlns:p14="http://schemas.microsoft.com/office/powerpoint/2010/main" val="34551808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5353699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2584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4"/>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82732152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Lst>
  <p:transition>
    <p:fade/>
  </p:transition>
  <p:hf hdr="0" ftr="0" dt="0"/>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Myriad Web Pro" panose="020B0503030403020204" pitchFamily="34" charset="0"/>
        </a:defRPr>
      </a:lvl2pPr>
      <a:lvl3pPr algn="ctr" rtl="0" eaLnBrk="0" fontAlgn="base" hangingPunct="0">
        <a:spcBef>
          <a:spcPct val="0"/>
        </a:spcBef>
        <a:spcAft>
          <a:spcPct val="0"/>
        </a:spcAft>
        <a:defRPr sz="2475">
          <a:solidFill>
            <a:schemeClr val="tx1"/>
          </a:solidFill>
          <a:latin typeface="Myriad Web Pro" panose="020B0503030403020204" pitchFamily="34" charset="0"/>
        </a:defRPr>
      </a:lvl3pPr>
      <a:lvl4pPr algn="ctr" rtl="0" eaLnBrk="0" fontAlgn="base" hangingPunct="0">
        <a:spcBef>
          <a:spcPct val="0"/>
        </a:spcBef>
        <a:spcAft>
          <a:spcPct val="0"/>
        </a:spcAft>
        <a:defRPr sz="2475">
          <a:solidFill>
            <a:schemeClr val="tx1"/>
          </a:solidFill>
          <a:latin typeface="Myriad Web Pro" panose="020B0503030403020204" pitchFamily="34" charset="0"/>
        </a:defRPr>
      </a:lvl4pPr>
      <a:lvl5pPr algn="ctr" rtl="0" eaLnBrk="0" fontAlgn="base" hangingPunct="0">
        <a:spcBef>
          <a:spcPct val="0"/>
        </a:spcBef>
        <a:spcAft>
          <a:spcPct val="0"/>
        </a:spcAft>
        <a:defRPr sz="2475">
          <a:solidFill>
            <a:schemeClr val="tx1"/>
          </a:solidFill>
          <a:latin typeface="Myriad Web Pro" panose="020B0503030403020204" pitchFamily="34" charset="0"/>
        </a:defRPr>
      </a:lvl5pPr>
      <a:lvl6pPr marL="257175" algn="ctr" rtl="0" fontAlgn="base">
        <a:spcBef>
          <a:spcPct val="0"/>
        </a:spcBef>
        <a:spcAft>
          <a:spcPct val="0"/>
        </a:spcAft>
        <a:defRPr sz="2475">
          <a:solidFill>
            <a:schemeClr val="tx1"/>
          </a:solidFill>
          <a:latin typeface="Myriad Web Pro" panose="020B0503030403020204" pitchFamily="34" charset="0"/>
        </a:defRPr>
      </a:lvl6pPr>
      <a:lvl7pPr marL="514350" algn="ctr" rtl="0" fontAlgn="base">
        <a:spcBef>
          <a:spcPct val="0"/>
        </a:spcBef>
        <a:spcAft>
          <a:spcPct val="0"/>
        </a:spcAft>
        <a:defRPr sz="2475">
          <a:solidFill>
            <a:schemeClr val="tx1"/>
          </a:solidFill>
          <a:latin typeface="Myriad Web Pro" panose="020B0503030403020204" pitchFamily="34" charset="0"/>
        </a:defRPr>
      </a:lvl7pPr>
      <a:lvl8pPr marL="771525" algn="ctr" rtl="0" fontAlgn="base">
        <a:spcBef>
          <a:spcPct val="0"/>
        </a:spcBef>
        <a:spcAft>
          <a:spcPct val="0"/>
        </a:spcAft>
        <a:defRPr sz="2475">
          <a:solidFill>
            <a:schemeClr val="tx1"/>
          </a:solidFill>
          <a:latin typeface="Myriad Web Pro" panose="020B0503030403020204" pitchFamily="34" charset="0"/>
        </a:defRPr>
      </a:lvl8pPr>
      <a:lvl9pPr marL="1028700" algn="ctr" rtl="0" fontAlgn="base">
        <a:spcBef>
          <a:spcPct val="0"/>
        </a:spcBef>
        <a:spcAft>
          <a:spcPct val="0"/>
        </a:spcAft>
        <a:defRPr sz="2475">
          <a:solidFill>
            <a:schemeClr val="tx1"/>
          </a:solidFill>
          <a:latin typeface="Myriad Web Pro" panose="020B0503030403020204" pitchFamily="34" charset="0"/>
        </a:defRPr>
      </a:lvl9pPr>
    </p:titleStyle>
    <p:bodyStyle>
      <a:lvl1pPr marL="192881" indent="-192881" algn="l" rtl="0" eaLnBrk="0" fontAlgn="base" hangingPunct="0">
        <a:spcBef>
          <a:spcPct val="20000"/>
        </a:spcBef>
        <a:spcAft>
          <a:spcPct val="0"/>
        </a:spcAft>
        <a:buClr>
          <a:srgbClr val="EC881D"/>
        </a:buClr>
        <a:buFont typeface="Wingdings" panose="05000000000000000000" pitchFamily="2" charset="2"/>
        <a:buChar char="§"/>
        <a:defRPr sz="1650" kern="1200">
          <a:solidFill>
            <a:srgbClr val="000000"/>
          </a:solidFill>
          <a:latin typeface="Calibri" panose="020F0502020204030204" pitchFamily="34" charset="0"/>
          <a:ea typeface="+mn-ea"/>
          <a:cs typeface="+mn-cs"/>
        </a:defRPr>
      </a:lvl1pPr>
      <a:lvl2pPr marL="417910" indent="-160735" algn="l" rtl="0" eaLnBrk="0" fontAlgn="base" hangingPunct="0">
        <a:spcBef>
          <a:spcPct val="20000"/>
        </a:spcBef>
        <a:spcAft>
          <a:spcPct val="0"/>
        </a:spcAft>
        <a:buClr>
          <a:schemeClr val="accent2">
            <a:lumMod val="75000"/>
          </a:schemeClr>
        </a:buClr>
        <a:buFont typeface="Arial" panose="020B0604020202020204" pitchFamily="34" charset="0"/>
        <a:buChar char="–"/>
        <a:defRPr sz="1500" kern="1200">
          <a:solidFill>
            <a:srgbClr val="000000"/>
          </a:solidFill>
          <a:latin typeface="Calibri" panose="020F0502020204030204" pitchFamily="34" charset="0"/>
          <a:ea typeface="+mn-ea"/>
          <a:cs typeface="+mn-cs"/>
        </a:defRPr>
      </a:lvl2pPr>
      <a:lvl3pPr marL="642938" indent="-128588" algn="l" rtl="0" eaLnBrk="0" fontAlgn="base" hangingPunct="0">
        <a:spcBef>
          <a:spcPct val="20000"/>
        </a:spcBef>
        <a:spcAft>
          <a:spcPct val="0"/>
        </a:spcAft>
        <a:buClr>
          <a:schemeClr val="accent5">
            <a:lumMod val="75000"/>
          </a:schemeClr>
        </a:buClr>
        <a:buFont typeface="Arial" panose="020B0604020202020204" pitchFamily="34" charset="0"/>
        <a:buChar char="•"/>
        <a:defRPr sz="1350" kern="1200">
          <a:solidFill>
            <a:srgbClr val="000000"/>
          </a:solidFill>
          <a:latin typeface="Calibri" panose="020F0502020204030204" pitchFamily="34" charset="0"/>
          <a:ea typeface="+mn-ea"/>
          <a:cs typeface="+mn-cs"/>
        </a:defRPr>
      </a:lvl3pPr>
      <a:lvl4pPr marL="900113" indent="-128588" algn="l" rtl="0" eaLnBrk="0" fontAlgn="base" hangingPunct="0">
        <a:spcBef>
          <a:spcPct val="20000"/>
        </a:spcBef>
        <a:spcAft>
          <a:spcPct val="0"/>
        </a:spcAft>
        <a:buClr>
          <a:schemeClr val="accent3">
            <a:lumMod val="75000"/>
          </a:schemeClr>
        </a:buClr>
        <a:buFont typeface="Arial" panose="020B0604020202020204" pitchFamily="34" charset="0"/>
        <a:buChar char="–"/>
        <a:defRPr sz="1125" kern="1200">
          <a:solidFill>
            <a:srgbClr val="000000"/>
          </a:solidFill>
          <a:latin typeface="Calibri" panose="020F0502020204030204" pitchFamily="34" charset="0"/>
          <a:ea typeface="+mn-ea"/>
          <a:cs typeface="+mn-cs"/>
        </a:defRPr>
      </a:lvl4pPr>
      <a:lvl5pPr marL="1157288" indent="-128588" algn="l" rtl="0" eaLnBrk="0" fontAlgn="base" hangingPunct="0">
        <a:spcBef>
          <a:spcPct val="20000"/>
        </a:spcBef>
        <a:spcAft>
          <a:spcPct val="0"/>
        </a:spcAft>
        <a:buClr>
          <a:srgbClr val="EC881D"/>
        </a:buClr>
        <a:buFont typeface="Arial" panose="020B0604020202020204" pitchFamily="34" charset="0"/>
        <a:buChar char="»"/>
        <a:defRPr sz="1125" kern="1200">
          <a:solidFill>
            <a:srgbClr val="000000"/>
          </a:solidFill>
          <a:latin typeface="Calibri" panose="020F050202020403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0804236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hyperlink" Target="https://www.cdc.gov/vaccines/covid-19/index.html" TargetMode="External"/><Relationship Id="rId5" Type="http://schemas.openxmlformats.org/officeDocument/2006/relationships/hyperlink" Target="https://www.cdc.gov/coronavirus/2019-ncov/vaccines/index.html"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dc.gov/coronavirus/2019-ncov/hcp/testing-overview.html"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coronavirus/2019-ncov/vaccines/about-vaccines/vaccine-myths.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s://vaers.hhs.gov/"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28.png"/><Relationship Id="rId11" Type="http://schemas.openxmlformats.org/officeDocument/2006/relationships/hyperlink" Target="https://www.cdc.gov/coronavirus/2019-ncov/vaccines/safety/vsafe.html" TargetMode="External"/><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emf"/><Relationship Id="rId9" Type="http://schemas.openxmlformats.org/officeDocument/2006/relationships/hyperlink" Target="https://vsafe.cd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vaccines/safety/vsafe.html"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0FA1103-73BE-FE46-B35E-FF55CB4239DB}"/>
              </a:ext>
            </a:extLst>
          </p:cNvPr>
          <p:cNvSpPr/>
          <p:nvPr/>
        </p:nvSpPr>
        <p:spPr>
          <a:xfrm>
            <a:off x="0" y="4794191"/>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54E9437-66FA-724E-AFE5-C2100DB020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94"/>
          <a:stretch/>
        </p:blipFill>
        <p:spPr>
          <a:xfrm>
            <a:off x="205594" y="-1"/>
            <a:ext cx="8732812" cy="3747405"/>
          </a:xfrm>
          <a:prstGeom prst="rect">
            <a:avLst/>
          </a:prstGeom>
        </p:spPr>
      </p:pic>
      <p:pic>
        <p:nvPicPr>
          <p:cNvPr id="11" name="Picture 10">
            <a:extLst>
              <a:ext uri="{FF2B5EF4-FFF2-40B4-BE49-F238E27FC236}">
                <a16:creationId xmlns:a16="http://schemas.microsoft.com/office/drawing/2014/main" id="{3EB5DDE5-97FB-774E-9EDF-C241CE14E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22" y="3934214"/>
            <a:ext cx="1273324" cy="771003"/>
          </a:xfrm>
          <a:prstGeom prst="rect">
            <a:avLst/>
          </a:prstGeom>
        </p:spPr>
      </p:pic>
      <p:sp>
        <p:nvSpPr>
          <p:cNvPr id="24" name="Title 1">
            <a:extLst>
              <a:ext uri="{FF2B5EF4-FFF2-40B4-BE49-F238E27FC236}">
                <a16:creationId xmlns:a16="http://schemas.microsoft.com/office/drawing/2014/main" id="{15272C35-49E2-C94F-8AE8-0B29F61526D4}"/>
              </a:ext>
            </a:extLst>
          </p:cNvPr>
          <p:cNvSpPr txBox="1">
            <a:spLocks/>
          </p:cNvSpPr>
          <p:nvPr/>
        </p:nvSpPr>
        <p:spPr>
          <a:xfrm>
            <a:off x="393107" y="3473777"/>
            <a:ext cx="6041876" cy="536845"/>
          </a:xfrm>
          <a:prstGeom prst="rect">
            <a:avLst/>
          </a:prstGeom>
        </p:spPr>
        <p:txBody>
          <a:bodyPr lIns="0" rIns="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pPr algn="l"/>
            <a:r>
              <a:rPr lang="en-US" sz="2400" dirty="0">
                <a:solidFill>
                  <a:srgbClr val="2D2C2C"/>
                </a:solidFill>
                <a:latin typeface="Arial Black" panose="020B0604020202020204" pitchFamily="34" charset="0"/>
                <a:cs typeface="Arial Black" panose="020B0604020202020204" pitchFamily="34" charset="0"/>
              </a:rPr>
              <a:t>for Employers of Essential Workers</a:t>
            </a:r>
          </a:p>
        </p:txBody>
      </p:sp>
      <p:sp>
        <p:nvSpPr>
          <p:cNvPr id="25" name="Rectangle 24">
            <a:extLst>
              <a:ext uri="{FF2B5EF4-FFF2-40B4-BE49-F238E27FC236}">
                <a16:creationId xmlns:a16="http://schemas.microsoft.com/office/drawing/2014/main" id="{CD672EA4-48CB-C947-9D3D-11846A27BBBE}"/>
              </a:ext>
            </a:extLst>
          </p:cNvPr>
          <p:cNvSpPr/>
          <p:nvPr/>
        </p:nvSpPr>
        <p:spPr>
          <a:xfrm>
            <a:off x="0" y="2815234"/>
            <a:ext cx="2973936" cy="6054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COVID-19</a:t>
            </a:r>
            <a:endParaRPr lang="en-US" sz="4200" dirty="0">
              <a:solidFill>
                <a:srgbClr val="FFFFFF"/>
              </a:solidFill>
              <a:latin typeface="Arial Black" panose="020B0604020202020204" pitchFamily="34" charset="0"/>
              <a:cs typeface="Arial Black" panose="020B0604020202020204" pitchFamily="34" charset="0"/>
            </a:endParaRPr>
          </a:p>
        </p:txBody>
      </p:sp>
      <p:sp>
        <p:nvSpPr>
          <p:cNvPr id="26" name="Rectangle 25">
            <a:extLst>
              <a:ext uri="{FF2B5EF4-FFF2-40B4-BE49-F238E27FC236}">
                <a16:creationId xmlns:a16="http://schemas.microsoft.com/office/drawing/2014/main" id="{BDC4AD14-77D1-D54C-A7CD-A34644167EEF}"/>
              </a:ext>
            </a:extLst>
          </p:cNvPr>
          <p:cNvSpPr/>
          <p:nvPr/>
        </p:nvSpPr>
        <p:spPr>
          <a:xfrm>
            <a:off x="2973936" y="2815234"/>
            <a:ext cx="2516156" cy="605486"/>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Vaccine</a:t>
            </a:r>
            <a:endParaRPr lang="en-US" sz="4400" dirty="0">
              <a:solidFill>
                <a:srgbClr val="FFFFFF"/>
              </a:solidFill>
              <a:latin typeface="Arial Black" panose="020B0604020202020204" pitchFamily="34" charset="0"/>
              <a:cs typeface="Arial Black" panose="020B0604020202020204" pitchFamily="34" charset="0"/>
            </a:endParaRPr>
          </a:p>
        </p:txBody>
      </p:sp>
      <p:sp>
        <p:nvSpPr>
          <p:cNvPr id="44" name="Rectangle 43">
            <a:extLst>
              <a:ext uri="{FF2B5EF4-FFF2-40B4-BE49-F238E27FC236}">
                <a16:creationId xmlns:a16="http://schemas.microsoft.com/office/drawing/2014/main" id="{DD7F3116-CD72-B642-A2BD-F7B56238F2D2}"/>
              </a:ext>
            </a:extLst>
          </p:cNvPr>
          <p:cNvSpPr/>
          <p:nvPr/>
        </p:nvSpPr>
        <p:spPr>
          <a:xfrm>
            <a:off x="5490092" y="2815234"/>
            <a:ext cx="3653908" cy="6054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Information</a:t>
            </a:r>
          </a:p>
        </p:txBody>
      </p:sp>
      <p:sp>
        <p:nvSpPr>
          <p:cNvPr id="42" name="Rectangle 41">
            <a:extLst>
              <a:ext uri="{FF2B5EF4-FFF2-40B4-BE49-F238E27FC236}">
                <a16:creationId xmlns:a16="http://schemas.microsoft.com/office/drawing/2014/main" id="{3BDD0924-E3A5-C842-ABB6-E93DFE924F24}"/>
              </a:ext>
            </a:extLst>
          </p:cNvPr>
          <p:cNvSpPr/>
          <p:nvPr/>
        </p:nvSpPr>
        <p:spPr>
          <a:xfrm>
            <a:off x="393107" y="4852768"/>
            <a:ext cx="8750894" cy="215444"/>
          </a:xfrm>
          <a:prstGeom prst="rect">
            <a:avLst/>
          </a:prstGeom>
          <a:solidFill>
            <a:srgbClr val="F7931F"/>
          </a:solidFill>
        </p:spPr>
        <p:txBody>
          <a:bodyPr wrap="square" lIns="0" tIns="0" rIns="0" bIns="0" anchor="t">
            <a:spAutoFit/>
          </a:bodyPr>
          <a:lstStyle/>
          <a:p>
            <a:pPr>
              <a:spcAft>
                <a:spcPts val="0"/>
              </a:spcAft>
            </a:pPr>
            <a:r>
              <a:rPr lang="en-US" sz="1100" b="1" dirty="0">
                <a:solidFill>
                  <a:srgbClr val="FFFFFF"/>
                </a:solidFill>
                <a:latin typeface="Arial" panose="020B0604020202020204" pitchFamily="34" charset="0"/>
                <a:cs typeface="Arial" panose="020B0604020202020204" pitchFamily="34" charset="0"/>
              </a:rPr>
              <a:t>FOR MORE INFORMATION: </a:t>
            </a:r>
            <a:r>
              <a:rPr lang="en-US" sz="1400" b="1" dirty="0">
                <a:solidFill>
                  <a:srgbClr val="FFFFFF"/>
                </a:solidFill>
                <a:latin typeface="Arial" panose="020B0604020202020204" pitchFamily="34" charset="0"/>
                <a:cs typeface="Arial" panose="020B0604020202020204" pitchFamily="34" charset="0"/>
              </a:rPr>
              <a:t>cdc.gov/COVID19</a:t>
            </a:r>
          </a:p>
        </p:txBody>
      </p:sp>
      <p:sp>
        <p:nvSpPr>
          <p:cNvPr id="12" name="Rectangle 11">
            <a:extLst>
              <a:ext uri="{FF2B5EF4-FFF2-40B4-BE49-F238E27FC236}">
                <a16:creationId xmlns:a16="http://schemas.microsoft.com/office/drawing/2014/main" id="{4C9FF55A-932F-4C0B-8BD0-CF0B04E7C9D8}"/>
              </a:ext>
            </a:extLst>
          </p:cNvPr>
          <p:cNvSpPr/>
          <p:nvPr/>
        </p:nvSpPr>
        <p:spPr>
          <a:xfrm>
            <a:off x="1842874" y="4371209"/>
            <a:ext cx="3836931" cy="169277"/>
          </a:xfrm>
          <a:prstGeom prst="rect">
            <a:avLst/>
          </a:prstGeom>
        </p:spPr>
        <p:txBody>
          <a:bodyPr wrap="square" lIns="0" tIns="0" rIns="0" bIns="0" anchor="t">
            <a:spAutoFit/>
          </a:bodyPr>
          <a:lstStyle/>
          <a:p>
            <a:r>
              <a:rPr lang="en-US" sz="1100" b="1" dirty="0">
                <a:solidFill>
                  <a:srgbClr val="2D2C2C"/>
                </a:solidFill>
                <a:latin typeface="Arial" panose="020B0604020202020204" pitchFamily="34" charset="0"/>
                <a:cs typeface="Arial" panose="020B0604020202020204" pitchFamily="34" charset="0"/>
              </a:rPr>
              <a:t>JANUARY 2021</a:t>
            </a:r>
            <a:endParaRPr lang="en-US" sz="1200" b="1" dirty="0">
              <a:solidFill>
                <a:srgbClr val="2D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23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D566AE-C5C3-4B74-A539-F7AFABD3E245}"/>
              </a:ext>
            </a:extLst>
          </p:cNvPr>
          <p:cNvSpPr>
            <a:spLocks noGrp="1"/>
          </p:cNvSpPr>
          <p:nvPr>
            <p:ph type="body" sz="quarter" idx="4294967295"/>
          </p:nvPr>
        </p:nvSpPr>
        <p:spPr>
          <a:xfrm>
            <a:off x="457199" y="1504293"/>
            <a:ext cx="5065487" cy="3341688"/>
          </a:xfrm>
        </p:spPr>
        <p:txBody>
          <a:bodyPr/>
          <a:lstStyle/>
          <a:p>
            <a:pPr>
              <a:spcBef>
                <a:spcPts val="1000"/>
              </a:spcBef>
              <a:buClr>
                <a:srgbClr val="3A7AB6"/>
              </a:buClr>
              <a:buFont typeface="Wingdings" pitchFamily="2" charset="2"/>
              <a:buChar char="§"/>
            </a:pPr>
            <a:r>
              <a:rPr lang="en-US" sz="1600" dirty="0"/>
              <a:t>While COVID-19 mRNA vaccines appear to be highly effective, additional preventive tools remain important to limit the spread of COVID-19.</a:t>
            </a:r>
          </a:p>
          <a:p>
            <a:pPr>
              <a:spcBef>
                <a:spcPts val="1000"/>
              </a:spcBef>
              <a:buClr>
                <a:srgbClr val="3A7AB6"/>
              </a:buClr>
              <a:buFont typeface="Wingdings" pitchFamily="2" charset="2"/>
              <a:buChar char="§"/>
            </a:pPr>
            <a:r>
              <a:rPr lang="en-US" sz="1600" dirty="0"/>
              <a:t>The combination of getting vaccinated and following CDC recommendations to protect yourself and others offers the best protection from COVID-19.</a:t>
            </a:r>
          </a:p>
          <a:p>
            <a:pPr marL="742315" lvl="1" indent="-285115">
              <a:spcBef>
                <a:spcPts val="600"/>
              </a:spcBef>
              <a:buClr>
                <a:srgbClr val="1D624D"/>
              </a:buClr>
            </a:pPr>
            <a:r>
              <a:rPr lang="en-US" sz="1400" dirty="0"/>
              <a:t>Cover your nose and mouth with a mask.</a:t>
            </a:r>
          </a:p>
          <a:p>
            <a:pPr marL="742315" lvl="1" indent="-285115">
              <a:spcBef>
                <a:spcPts val="600"/>
              </a:spcBef>
              <a:buClr>
                <a:srgbClr val="1D624D"/>
              </a:buClr>
            </a:pPr>
            <a:r>
              <a:rPr lang="en-US" sz="1400" dirty="0"/>
              <a:t>Stay at least 6 feet from people who don’t live with you.</a:t>
            </a:r>
          </a:p>
          <a:p>
            <a:pPr marL="742315" lvl="1" indent="-285115">
              <a:spcBef>
                <a:spcPts val="600"/>
              </a:spcBef>
              <a:buClr>
                <a:srgbClr val="1D624D"/>
              </a:buClr>
            </a:pPr>
            <a:r>
              <a:rPr lang="en-US" sz="1400" dirty="0"/>
              <a:t>Avoid crowds and poorly ventilated indoor spaces.</a:t>
            </a:r>
          </a:p>
          <a:p>
            <a:pPr marL="742315" lvl="1" indent="-285115">
              <a:spcBef>
                <a:spcPts val="600"/>
              </a:spcBef>
              <a:buClr>
                <a:srgbClr val="1D624D"/>
              </a:buClr>
            </a:pPr>
            <a:r>
              <a:rPr lang="en-US" sz="1400" dirty="0"/>
              <a:t>Wash your hands.</a:t>
            </a:r>
          </a:p>
        </p:txBody>
      </p:sp>
      <p:pic>
        <p:nvPicPr>
          <p:cNvPr id="5" name="Picture 4" descr="Person with a mask who recently received a vaccine">
            <a:extLst>
              <a:ext uri="{FF2B5EF4-FFF2-40B4-BE49-F238E27FC236}">
                <a16:creationId xmlns:a16="http://schemas.microsoft.com/office/drawing/2014/main" id="{ED4E284F-981F-4057-A359-F51B3D4EE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86" t="1426" r="33005" b="1100"/>
          <a:stretch/>
        </p:blipFill>
        <p:spPr>
          <a:xfrm>
            <a:off x="6233886" y="291376"/>
            <a:ext cx="2928877" cy="4859381"/>
          </a:xfrm>
          <a:prstGeom prst="rect">
            <a:avLst/>
          </a:prstGeom>
        </p:spPr>
      </p:pic>
      <p:sp>
        <p:nvSpPr>
          <p:cNvPr id="6" name="Rectangle 5">
            <a:extLst>
              <a:ext uri="{FF2B5EF4-FFF2-40B4-BE49-F238E27FC236}">
                <a16:creationId xmlns:a16="http://schemas.microsoft.com/office/drawing/2014/main" id="{C6E4389E-C686-1746-B11E-0907F7FB86F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3F4885-F167-9C42-9E33-30ADE06E9BB7}"/>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DA5345E-E011-EE4C-8CC5-C3C32D19D535}"/>
              </a:ext>
            </a:extLst>
          </p:cNvPr>
          <p:cNvSpPr txBox="1">
            <a:spLocks/>
          </p:cNvSpPr>
          <p:nvPr/>
        </p:nvSpPr>
        <p:spPr>
          <a:xfrm>
            <a:off x="457200" y="548640"/>
            <a:ext cx="5972629"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Vaccination is one measure to help stop the pandemic</a:t>
            </a:r>
          </a:p>
        </p:txBody>
      </p:sp>
    </p:spTree>
    <p:extLst>
      <p:ext uri="{BB962C8B-B14F-4D97-AF65-F5344CB8AC3E}">
        <p14:creationId xmlns:p14="http://schemas.microsoft.com/office/powerpoint/2010/main" val="31733819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4294967295"/>
          </p:nvPr>
        </p:nvSpPr>
        <p:spPr>
          <a:xfrm>
            <a:off x="457200" y="1937866"/>
            <a:ext cx="6030686" cy="2234031"/>
          </a:xfrm>
        </p:spPr>
        <p:txBody>
          <a:bodyPr/>
          <a:lstStyle/>
          <a:p>
            <a:pPr>
              <a:spcBef>
                <a:spcPts val="1000"/>
              </a:spcBef>
              <a:buClr>
                <a:srgbClr val="3A7AB6"/>
              </a:buClr>
              <a:buFont typeface="Wingdings" pitchFamily="2" charset="2"/>
              <a:buChar char="§"/>
            </a:pPr>
            <a:r>
              <a:rPr lang="en-US" sz="1600" dirty="0"/>
              <a:t>Choose to get vaccinated when it is offered.</a:t>
            </a:r>
          </a:p>
          <a:p>
            <a:pPr>
              <a:spcBef>
                <a:spcPts val="1000"/>
              </a:spcBef>
              <a:buClr>
                <a:srgbClr val="3A7AB6"/>
              </a:buClr>
              <a:buFont typeface="Wingdings" pitchFamily="2" charset="2"/>
              <a:buChar char="§"/>
            </a:pPr>
            <a:r>
              <a:rPr lang="en-US" sz="1600" dirty="0"/>
              <a:t>Participate in </a:t>
            </a:r>
            <a:r>
              <a:rPr lang="en-US" sz="1600" b="1" dirty="0">
                <a:solidFill>
                  <a:srgbClr val="3A7AB6"/>
                </a:solidFill>
              </a:rPr>
              <a:t>v-safe</a:t>
            </a:r>
            <a:r>
              <a:rPr lang="en-US" sz="1600" dirty="0"/>
              <a:t> and help CDC monitor for any health effects after vaccination.</a:t>
            </a:r>
          </a:p>
          <a:p>
            <a:pPr>
              <a:spcBef>
                <a:spcPts val="1000"/>
              </a:spcBef>
              <a:buClr>
                <a:srgbClr val="3A7AB6"/>
              </a:buClr>
              <a:buFont typeface="Wingdings" pitchFamily="2" charset="2"/>
              <a:buChar char="§"/>
            </a:pPr>
            <a:r>
              <a:rPr lang="en-US" sz="1600" dirty="0"/>
              <a:t>Share your experience with coworkers, friends, and family. </a:t>
            </a:r>
          </a:p>
          <a:p>
            <a:pPr>
              <a:spcBef>
                <a:spcPts val="1000"/>
              </a:spcBef>
              <a:buClr>
                <a:srgbClr val="3A7AB6"/>
              </a:buClr>
              <a:buFont typeface="Wingdings" pitchFamily="2" charset="2"/>
              <a:buChar char="§"/>
            </a:pPr>
            <a:r>
              <a:rPr lang="en-US" sz="1600" dirty="0"/>
              <a:t>Know the basics about the COVID-19 vaccine. Help answer questions from your family and friends. </a:t>
            </a:r>
          </a:p>
          <a:p>
            <a:pPr>
              <a:spcBef>
                <a:spcPts val="1000"/>
              </a:spcBef>
              <a:buClr>
                <a:srgbClr val="3A7AB6"/>
              </a:buClr>
              <a:buFont typeface="Wingdings" pitchFamily="2" charset="2"/>
              <a:buChar char="§"/>
            </a:pPr>
            <a:r>
              <a:rPr lang="en-US" sz="1600" dirty="0"/>
              <a:t>Show you received the vaccine by wearing a sticker </a:t>
            </a:r>
            <a:br>
              <a:rPr lang="en-US" sz="1600" dirty="0"/>
            </a:br>
            <a:r>
              <a:rPr lang="en-US" sz="1600" dirty="0"/>
              <a:t>or button prominently.</a:t>
            </a:r>
          </a:p>
        </p:txBody>
      </p:sp>
      <p:sp>
        <p:nvSpPr>
          <p:cNvPr id="8" name="Rectangle 7">
            <a:extLst>
              <a:ext uri="{FF2B5EF4-FFF2-40B4-BE49-F238E27FC236}">
                <a16:creationId xmlns:a16="http://schemas.microsoft.com/office/drawing/2014/main" id="{9BEB23AE-95CE-7449-AD88-AD3EB70C8F4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DD20D5-434C-F248-8B29-37A25D704977}"/>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0544843-414E-104D-B23B-86492D026A0F}"/>
              </a:ext>
            </a:extLst>
          </p:cNvPr>
          <p:cNvSpPr txBox="1">
            <a:spLocks/>
          </p:cNvSpPr>
          <p:nvPr/>
        </p:nvSpPr>
        <p:spPr>
          <a:xfrm>
            <a:off x="457200" y="566838"/>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Protect yourself, your family, friends, coworkers, and your community. </a:t>
            </a:r>
            <a:br>
              <a:rPr lang="en-US" dirty="0">
                <a:solidFill>
                  <a:srgbClr val="4EA346"/>
                </a:solidFill>
              </a:rPr>
            </a:br>
            <a:r>
              <a:rPr lang="en-US" dirty="0">
                <a:solidFill>
                  <a:srgbClr val="4EA346"/>
                </a:solidFill>
              </a:rPr>
              <a:t>Get vaccinated. </a:t>
            </a:r>
          </a:p>
        </p:txBody>
      </p:sp>
      <p:pic>
        <p:nvPicPr>
          <p:cNvPr id="4" name="Picture 3">
            <a:extLst>
              <a:ext uri="{FF2B5EF4-FFF2-40B4-BE49-F238E27FC236}">
                <a16:creationId xmlns:a16="http://schemas.microsoft.com/office/drawing/2014/main" id="{0276AFBD-8526-D34F-8665-5C22FFC34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8781" y="1132885"/>
            <a:ext cx="4348089" cy="4348089"/>
          </a:xfrm>
          <a:prstGeom prst="rect">
            <a:avLst/>
          </a:prstGeom>
        </p:spPr>
      </p:pic>
    </p:spTree>
    <p:extLst>
      <p:ext uri="{BB962C8B-B14F-4D97-AF65-F5344CB8AC3E}">
        <p14:creationId xmlns:p14="http://schemas.microsoft.com/office/powerpoint/2010/main" val="3735254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6F2C40-26D9-4E0C-8D7E-0E09FBCF6E9F}"/>
              </a:ext>
            </a:extLst>
          </p:cNvPr>
          <p:cNvPicPr>
            <a:picLocks noChangeAspect="1"/>
          </p:cNvPicPr>
          <p:nvPr/>
        </p:nvPicPr>
        <p:blipFill rotWithShape="1">
          <a:blip r:embed="rId3"/>
          <a:srcRect b="2595"/>
          <a:stretch/>
        </p:blipFill>
        <p:spPr>
          <a:xfrm>
            <a:off x="584913" y="1204172"/>
            <a:ext cx="3628552" cy="1899891"/>
          </a:xfrm>
          <a:prstGeom prst="rect">
            <a:avLst/>
          </a:prstGeom>
          <a:effectLst>
            <a:outerShdw blurRad="101600" dist="63500" dir="2700000" sx="101000" sy="101000" algn="tl" rotWithShape="0">
              <a:prstClr val="black">
                <a:alpha val="20000"/>
              </a:prstClr>
            </a:outerShdw>
          </a:effectLst>
        </p:spPr>
      </p:pic>
      <p:pic>
        <p:nvPicPr>
          <p:cNvPr id="7" name="Picture 6">
            <a:extLst>
              <a:ext uri="{FF2B5EF4-FFF2-40B4-BE49-F238E27FC236}">
                <a16:creationId xmlns:a16="http://schemas.microsoft.com/office/drawing/2014/main" id="{7C4E2E57-4C91-46B4-8085-9AD4C6F0BE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681"/>
          <a:stretch/>
        </p:blipFill>
        <p:spPr>
          <a:xfrm>
            <a:off x="4830848" y="1204172"/>
            <a:ext cx="3627023" cy="2436666"/>
          </a:xfrm>
          <a:prstGeom prst="rect">
            <a:avLst/>
          </a:prstGeom>
          <a:effectLst>
            <a:outerShdw blurRad="101600" dist="63500" dir="2700000" sx="101000" sy="101000" algn="tl" rotWithShape="0">
              <a:prstClr val="black">
                <a:alpha val="20000"/>
              </a:prstClr>
            </a:outerShdw>
          </a:effectLst>
        </p:spPr>
      </p:pic>
      <p:sp>
        <p:nvSpPr>
          <p:cNvPr id="8" name="Rectangle 7">
            <a:extLst>
              <a:ext uri="{FF2B5EF4-FFF2-40B4-BE49-F238E27FC236}">
                <a16:creationId xmlns:a16="http://schemas.microsoft.com/office/drawing/2014/main" id="{E489A0F1-3D75-4DCA-95A3-A60B033D0E25}"/>
              </a:ext>
            </a:extLst>
          </p:cNvPr>
          <p:cNvSpPr/>
          <p:nvPr/>
        </p:nvSpPr>
        <p:spPr>
          <a:xfrm>
            <a:off x="4832377" y="3991826"/>
            <a:ext cx="3627024" cy="215444"/>
          </a:xfrm>
          <a:prstGeom prst="rect">
            <a:avLst/>
          </a:prstGeom>
          <a:solidFill>
            <a:schemeClr val="bg2">
              <a:lumMod val="95000"/>
            </a:schemeClr>
          </a:solidFill>
          <a:ln>
            <a:noFill/>
          </a:ln>
        </p:spPr>
        <p:txBody>
          <a:bodyPr wrap="square" lIns="91440">
            <a:spAutoFit/>
          </a:bodyPr>
          <a:lstStyle/>
          <a:p>
            <a:pPr algn="ctr"/>
            <a:r>
              <a:rPr lang="en-US" sz="800" b="1" dirty="0">
                <a:solidFill>
                  <a:srgbClr val="3A7AB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https://www.cdc.gov/coronavirus/2019-ncov/vaccines/index.html</a:t>
            </a:r>
            <a:endParaRPr lang="en-US" sz="800" b="1" dirty="0">
              <a:solidFill>
                <a:srgbClr val="3A7AB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FC4000-7D6D-413A-B634-C6348774161D}"/>
              </a:ext>
            </a:extLst>
          </p:cNvPr>
          <p:cNvSpPr/>
          <p:nvPr/>
        </p:nvSpPr>
        <p:spPr>
          <a:xfrm>
            <a:off x="584913" y="3390868"/>
            <a:ext cx="3628552" cy="215444"/>
          </a:xfrm>
          <a:prstGeom prst="rect">
            <a:avLst/>
          </a:prstGeom>
          <a:solidFill>
            <a:schemeClr val="bg2">
              <a:lumMod val="95000"/>
            </a:schemeClr>
          </a:solidFill>
          <a:ln>
            <a:noFill/>
          </a:ln>
        </p:spPr>
        <p:txBody>
          <a:bodyPr wrap="square" lIns="91440">
            <a:spAutoFit/>
          </a:bodyPr>
          <a:lstStyle/>
          <a:p>
            <a:pPr algn="ctr"/>
            <a:r>
              <a:rPr lang="en-US" sz="800" b="1" dirty="0">
                <a:solidFill>
                  <a:srgbClr val="3A7A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https://www.cdc.gov/vaccines/covid-19/index.html</a:t>
            </a:r>
            <a:endParaRPr lang="en-US" sz="800" b="1" dirty="0">
              <a:solidFill>
                <a:srgbClr val="3A7AB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EAFBA9E-16E8-6249-B309-3289C9C34EB8}"/>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342CD-7242-8740-84B9-8A99B8A77428}"/>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D3D83643-D1E6-5D42-AFB8-513BEB7BB99A}"/>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CDC COVID-19 Vaccine Websites</a:t>
            </a:r>
          </a:p>
        </p:txBody>
      </p:sp>
      <p:sp>
        <p:nvSpPr>
          <p:cNvPr id="10" name="Rectangle 9">
            <a:extLst>
              <a:ext uri="{FF2B5EF4-FFF2-40B4-BE49-F238E27FC236}">
                <a16:creationId xmlns:a16="http://schemas.microsoft.com/office/drawing/2014/main" id="{AEC80DC6-77EB-3048-869E-030D4B06EE42}"/>
              </a:ext>
            </a:extLst>
          </p:cNvPr>
          <p:cNvSpPr/>
          <p:nvPr/>
        </p:nvSpPr>
        <p:spPr>
          <a:xfrm>
            <a:off x="584914" y="3238926"/>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11303-B1B5-894A-B8B8-9573A92A71ED}"/>
              </a:ext>
            </a:extLst>
          </p:cNvPr>
          <p:cNvSpPr/>
          <p:nvPr/>
        </p:nvSpPr>
        <p:spPr>
          <a:xfrm>
            <a:off x="4830849" y="3792604"/>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1474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F5C3C-2335-5D49-BCDC-A8580E410867}"/>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12" name="Picture 11">
            <a:extLst>
              <a:ext uri="{FF2B5EF4-FFF2-40B4-BE49-F238E27FC236}">
                <a16:creationId xmlns:a16="http://schemas.microsoft.com/office/drawing/2014/main" id="{ABF1AF81-540B-2349-AAD2-2E6F7FF40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
        <p:nvSpPr>
          <p:cNvPr id="13" name="TextBox 12">
            <a:extLst>
              <a:ext uri="{FF2B5EF4-FFF2-40B4-BE49-F238E27FC236}">
                <a16:creationId xmlns:a16="http://schemas.microsoft.com/office/drawing/2014/main" id="{577FD431-C813-D244-8896-53832A466EED}"/>
              </a:ext>
            </a:extLst>
          </p:cNvPr>
          <p:cNvSpPr txBox="1"/>
          <p:nvPr/>
        </p:nvSpPr>
        <p:spPr>
          <a:xfrm>
            <a:off x="341832" y="3338735"/>
            <a:ext cx="8460336" cy="584775"/>
          </a:xfrm>
          <a:prstGeom prst="rect">
            <a:avLst/>
          </a:prstGeom>
          <a:noFill/>
        </p:spPr>
        <p:txBody>
          <a:bodyPr wrap="square" rtlCol="0">
            <a:spAutoFit/>
          </a:bodyPr>
          <a:lstStyle/>
          <a:p>
            <a:pPr algn="ctr"/>
            <a:r>
              <a:rPr lang="en-US" sz="3200" dirty="0">
                <a:solidFill>
                  <a:srgbClr val="FFFFFF"/>
                </a:solidFill>
                <a:latin typeface="Arial Black" panose="020B0604020202020204" pitchFamily="34" charset="0"/>
                <a:cs typeface="Arial Black" panose="020B0604020202020204" pitchFamily="34" charset="0"/>
              </a:rPr>
              <a:t>Getting Vaccinated</a:t>
            </a:r>
          </a:p>
        </p:txBody>
      </p:sp>
    </p:spTree>
    <p:extLst>
      <p:ext uri="{BB962C8B-B14F-4D97-AF65-F5344CB8AC3E}">
        <p14:creationId xmlns:p14="http://schemas.microsoft.com/office/powerpoint/2010/main" val="1076057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39E47C-0B80-4DF7-B721-FCF3C144E760}"/>
              </a:ext>
            </a:extLst>
          </p:cNvPr>
          <p:cNvSpPr>
            <a:spLocks noGrp="1"/>
          </p:cNvSpPr>
          <p:nvPr>
            <p:ph type="body" sz="quarter" idx="4294967295"/>
          </p:nvPr>
        </p:nvSpPr>
        <p:spPr>
          <a:xfrm>
            <a:off x="457200" y="1142727"/>
            <a:ext cx="8229600" cy="3744862"/>
          </a:xfrm>
        </p:spPr>
        <p:txBody>
          <a:bodyPr/>
          <a:lstStyle/>
          <a:p>
            <a:pPr>
              <a:buClr>
                <a:srgbClr val="3A7AB6"/>
              </a:buClr>
              <a:buFont typeface="Wingdings" pitchFamily="2" charset="2"/>
              <a:buChar char="§"/>
            </a:pPr>
            <a:endParaRPr lang="en-US" sz="1600" dirty="0"/>
          </a:p>
        </p:txBody>
      </p:sp>
      <p:sp>
        <p:nvSpPr>
          <p:cNvPr id="4" name="Rectangle 3">
            <a:extLst>
              <a:ext uri="{FF2B5EF4-FFF2-40B4-BE49-F238E27FC236}">
                <a16:creationId xmlns:a16="http://schemas.microsoft.com/office/drawing/2014/main" id="{C2CFF237-058F-9340-9442-5BF82135F7F5}"/>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D176C0-6E82-9640-84F3-2D92D623FA8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Getting Vaccinated</a:t>
            </a:r>
            <a:endParaRPr lang="en-US" b="1" dirty="0">
              <a:solidFill>
                <a:srgbClr val="FFFFFF"/>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E92F180-8DC4-134D-904C-56FC4146CA5D}"/>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Where and when to get your vaccine</a:t>
            </a:r>
          </a:p>
        </p:txBody>
      </p:sp>
    </p:spTree>
    <p:extLst>
      <p:ext uri="{BB962C8B-B14F-4D97-AF65-F5344CB8AC3E}">
        <p14:creationId xmlns:p14="http://schemas.microsoft.com/office/powerpoint/2010/main" val="2478573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7BF99E-A932-6740-B555-E4A0977F4AED}"/>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70A065-DB5A-4341-A9F1-BCF20431EDA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Getting Vaccinated</a:t>
            </a:r>
            <a:endParaRPr lang="en-US" b="1" dirty="0">
              <a:solidFill>
                <a:srgbClr val="FFFFFF"/>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012989B-992C-1249-926F-C1BA6BA05239}"/>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After Vaccination</a:t>
            </a:r>
          </a:p>
        </p:txBody>
      </p:sp>
      <p:sp>
        <p:nvSpPr>
          <p:cNvPr id="19" name="Text Placeholder 2">
            <a:extLst>
              <a:ext uri="{FF2B5EF4-FFF2-40B4-BE49-F238E27FC236}">
                <a16:creationId xmlns:a16="http://schemas.microsoft.com/office/drawing/2014/main" id="{70B83F4A-BB54-45F6-ADD5-4DE93B5556C2}"/>
              </a:ext>
            </a:extLst>
          </p:cNvPr>
          <p:cNvSpPr txBox="1">
            <a:spLocks/>
          </p:cNvSpPr>
          <p:nvPr/>
        </p:nvSpPr>
        <p:spPr bwMode="auto">
          <a:xfrm>
            <a:off x="457200" y="1142726"/>
            <a:ext cx="8229600" cy="338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500"/>
              </a:spcAft>
              <a:buClr>
                <a:srgbClr val="3A7AB6"/>
              </a:buClr>
              <a:buFont typeface="Wingdings" pitchFamily="2" charset="2"/>
              <a:buChar char="§"/>
            </a:pPr>
            <a:r>
              <a:rPr lang="en-US" sz="1600" dirty="0"/>
              <a:t>Continue COVID-19 prevention measures: </a:t>
            </a:r>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marL="0" indent="0">
              <a:spcBef>
                <a:spcPts val="1584"/>
              </a:spcBef>
              <a:buClr>
                <a:srgbClr val="3A7AB6"/>
              </a:buClr>
              <a:buNone/>
            </a:pPr>
            <a:endParaRPr lang="en-US" sz="1600" dirty="0"/>
          </a:p>
          <a:p>
            <a:pPr>
              <a:spcBef>
                <a:spcPts val="1000"/>
              </a:spcBef>
              <a:buClr>
                <a:srgbClr val="3A7AB6"/>
              </a:buClr>
              <a:buFont typeface="Wingdings" pitchFamily="2" charset="2"/>
              <a:buChar char="§"/>
            </a:pPr>
            <a:r>
              <a:rPr lang="en-US" sz="1600" dirty="0"/>
              <a:t>Enroll in </a:t>
            </a:r>
            <a:r>
              <a:rPr lang="en-US" sz="1600" b="1" dirty="0">
                <a:solidFill>
                  <a:srgbClr val="3A7AB6"/>
                </a:solidFill>
              </a:rPr>
              <a:t>V-safe</a:t>
            </a:r>
            <a:r>
              <a:rPr lang="en-US" sz="1600" dirty="0"/>
              <a:t> </a:t>
            </a:r>
          </a:p>
          <a:p>
            <a:pPr>
              <a:spcBef>
                <a:spcPts val="1000"/>
              </a:spcBef>
              <a:buClr>
                <a:srgbClr val="3A7AB6"/>
              </a:buClr>
              <a:buFont typeface="Wingdings" pitchFamily="2" charset="2"/>
              <a:buChar char="§"/>
            </a:pPr>
            <a:r>
              <a:rPr lang="en-US" sz="1600" dirty="0"/>
              <a:t>If you have questions about your health and vaccination, call your doctor, nurse, </a:t>
            </a:r>
            <a:br>
              <a:rPr lang="en-US" sz="1600" dirty="0"/>
            </a:br>
            <a:r>
              <a:rPr lang="en-US" sz="1600" dirty="0"/>
              <a:t>or clinic.</a:t>
            </a:r>
          </a:p>
        </p:txBody>
      </p:sp>
      <p:grpSp>
        <p:nvGrpSpPr>
          <p:cNvPr id="42" name="Group 41">
            <a:extLst>
              <a:ext uri="{FF2B5EF4-FFF2-40B4-BE49-F238E27FC236}">
                <a16:creationId xmlns:a16="http://schemas.microsoft.com/office/drawing/2014/main" id="{9E0F12F7-A569-46FC-823E-430585A6C084}"/>
              </a:ext>
            </a:extLst>
          </p:cNvPr>
          <p:cNvGrpSpPr/>
          <p:nvPr/>
        </p:nvGrpSpPr>
        <p:grpSpPr>
          <a:xfrm>
            <a:off x="490605" y="1759450"/>
            <a:ext cx="8461445" cy="1951795"/>
            <a:chOff x="579589" y="1589633"/>
            <a:chExt cx="8461445" cy="1951795"/>
          </a:xfrm>
        </p:grpSpPr>
        <p:sp>
          <p:nvSpPr>
            <p:cNvPr id="43" name="TextBox 42">
              <a:extLst>
                <a:ext uri="{FF2B5EF4-FFF2-40B4-BE49-F238E27FC236}">
                  <a16:creationId xmlns:a16="http://schemas.microsoft.com/office/drawing/2014/main" id="{8483927F-9964-48A5-B14B-906D4772D5E4}"/>
                </a:ext>
              </a:extLst>
            </p:cNvPr>
            <p:cNvSpPr txBox="1"/>
            <p:nvPr/>
          </p:nvSpPr>
          <p:spPr>
            <a:xfrm>
              <a:off x="579589" y="2710431"/>
              <a:ext cx="1184365" cy="553998"/>
            </a:xfrm>
            <a:prstGeom prst="rect">
              <a:avLst/>
            </a:prstGeom>
            <a:noFill/>
          </p:spPr>
          <p:txBody>
            <a:bodyPr wrap="square" lIns="0" tIns="0" rIns="0" bIns="0" rtlCol="0">
              <a:spAutoFit/>
            </a:bodyPr>
            <a:lstStyle/>
            <a:p>
              <a:pPr marL="0" lvl="1" algn="ctr">
                <a:spcBef>
                  <a:spcPts val="600"/>
                </a:spcBef>
                <a:buClr>
                  <a:srgbClr val="1D624D"/>
                </a:buClr>
              </a:pPr>
              <a:r>
                <a:rPr lang="en-US" sz="1200" b="1" dirty="0">
                  <a:solidFill>
                    <a:srgbClr val="1D624D"/>
                  </a:solidFill>
                  <a:latin typeface="Arial" panose="020B0604020202020204" pitchFamily="34" charset="0"/>
                  <a:cs typeface="Arial" panose="020B0604020202020204" pitchFamily="34" charset="0"/>
                </a:rPr>
                <a:t>Cover your nose and mouth with a mask.</a:t>
              </a:r>
            </a:p>
          </p:txBody>
        </p:sp>
        <p:sp>
          <p:nvSpPr>
            <p:cNvPr id="44" name="TextBox 43">
              <a:extLst>
                <a:ext uri="{FF2B5EF4-FFF2-40B4-BE49-F238E27FC236}">
                  <a16:creationId xmlns:a16="http://schemas.microsoft.com/office/drawing/2014/main" id="{A57C97EB-9334-4037-98F8-D42F1456FD18}"/>
                </a:ext>
              </a:extLst>
            </p:cNvPr>
            <p:cNvSpPr txBox="1"/>
            <p:nvPr/>
          </p:nvSpPr>
          <p:spPr>
            <a:xfrm>
              <a:off x="2287492" y="2710431"/>
              <a:ext cx="1374660" cy="830997"/>
            </a:xfrm>
            <a:prstGeom prst="rect">
              <a:avLst/>
            </a:prstGeom>
            <a:noFill/>
          </p:spPr>
          <p:txBody>
            <a:bodyPr wrap="square" rtlCol="0">
              <a:spAutoFit/>
            </a:bodyPr>
            <a:lstStyle/>
            <a:p>
              <a:pPr marL="0" lvl="1" algn="ctr">
                <a:spcBef>
                  <a:spcPts val="600"/>
                </a:spcBef>
                <a:buClr>
                  <a:srgbClr val="1D624D"/>
                </a:buClr>
              </a:pPr>
              <a:r>
                <a:rPr lang="en-US" sz="1200" b="1" dirty="0">
                  <a:solidFill>
                    <a:srgbClr val="1D624D"/>
                  </a:solidFill>
                  <a:latin typeface="Arial" panose="020B0604020202020204" pitchFamily="34" charset="0"/>
                  <a:cs typeface="Arial" panose="020B0604020202020204" pitchFamily="34" charset="0"/>
                </a:rPr>
                <a:t>Stay at least 6 feet from people who don’t live with you.</a:t>
              </a:r>
            </a:p>
          </p:txBody>
        </p:sp>
        <p:sp>
          <p:nvSpPr>
            <p:cNvPr id="45" name="TextBox 44">
              <a:extLst>
                <a:ext uri="{FF2B5EF4-FFF2-40B4-BE49-F238E27FC236}">
                  <a16:creationId xmlns:a16="http://schemas.microsoft.com/office/drawing/2014/main" id="{8917F184-2036-485C-9620-208B8D546D4E}"/>
                </a:ext>
              </a:extLst>
            </p:cNvPr>
            <p:cNvSpPr txBox="1"/>
            <p:nvPr/>
          </p:nvSpPr>
          <p:spPr>
            <a:xfrm>
              <a:off x="7514332" y="2644301"/>
              <a:ext cx="1526702"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Clean and </a:t>
              </a:r>
              <a:br>
                <a:rPr lang="en-US" sz="1200" b="1" dirty="0">
                  <a:solidFill>
                    <a:srgbClr val="1D624D"/>
                  </a:solidFill>
                  <a:latin typeface="Arial" panose="020B0604020202020204" pitchFamily="34" charset="0"/>
                  <a:cs typeface="Arial" panose="020B0604020202020204" pitchFamily="34" charset="0"/>
                </a:rPr>
              </a:br>
              <a:r>
                <a:rPr lang="en-US" sz="1200" b="1" dirty="0">
                  <a:solidFill>
                    <a:srgbClr val="1D624D"/>
                  </a:solidFill>
                  <a:latin typeface="Arial" panose="020B0604020202020204" pitchFamily="34" charset="0"/>
                  <a:cs typeface="Arial" panose="020B0604020202020204" pitchFamily="34" charset="0"/>
                </a:rPr>
                <a:t>disinfect frequently touched surfaces.</a:t>
              </a:r>
            </a:p>
          </p:txBody>
        </p:sp>
        <p:sp>
          <p:nvSpPr>
            <p:cNvPr id="46" name="TextBox 45">
              <a:extLst>
                <a:ext uri="{FF2B5EF4-FFF2-40B4-BE49-F238E27FC236}">
                  <a16:creationId xmlns:a16="http://schemas.microsoft.com/office/drawing/2014/main" id="{EB8364DD-5009-492E-AE70-B0D9C8A4C094}"/>
                </a:ext>
              </a:extLst>
            </p:cNvPr>
            <p:cNvSpPr txBox="1"/>
            <p:nvPr/>
          </p:nvSpPr>
          <p:spPr>
            <a:xfrm>
              <a:off x="6016630" y="2710431"/>
              <a:ext cx="1004564" cy="461665"/>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Wash your </a:t>
              </a:r>
              <a:br>
                <a:rPr lang="en-US" sz="1200" b="1" dirty="0">
                  <a:solidFill>
                    <a:srgbClr val="1D624D"/>
                  </a:solidFill>
                  <a:latin typeface="Arial" panose="020B0604020202020204" pitchFamily="34" charset="0"/>
                  <a:cs typeface="Arial" panose="020B0604020202020204" pitchFamily="34" charset="0"/>
                </a:rPr>
              </a:br>
              <a:r>
                <a:rPr lang="en-US" sz="1200" b="1" dirty="0">
                  <a:solidFill>
                    <a:srgbClr val="1D624D"/>
                  </a:solidFill>
                  <a:latin typeface="Arial" panose="020B0604020202020204" pitchFamily="34" charset="0"/>
                  <a:cs typeface="Arial" panose="020B0604020202020204" pitchFamily="34" charset="0"/>
                </a:rPr>
                <a:t>hands.</a:t>
              </a:r>
            </a:p>
          </p:txBody>
        </p:sp>
        <p:pic>
          <p:nvPicPr>
            <p:cNvPr id="47" name="Picture 46">
              <a:extLst>
                <a:ext uri="{FF2B5EF4-FFF2-40B4-BE49-F238E27FC236}">
                  <a16:creationId xmlns:a16="http://schemas.microsoft.com/office/drawing/2014/main" id="{B64B4AB7-EB35-4966-AE93-86B6531DC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73" y="1589633"/>
              <a:ext cx="665684" cy="1054668"/>
            </a:xfrm>
            <a:prstGeom prst="rect">
              <a:avLst/>
            </a:prstGeom>
          </p:spPr>
        </p:pic>
        <p:sp>
          <p:nvSpPr>
            <p:cNvPr id="48" name="Rectangle 47">
              <a:extLst>
                <a:ext uri="{FF2B5EF4-FFF2-40B4-BE49-F238E27FC236}">
                  <a16:creationId xmlns:a16="http://schemas.microsoft.com/office/drawing/2014/main" id="{323A92A5-E079-454F-8E64-37E7F888C866}"/>
                </a:ext>
              </a:extLst>
            </p:cNvPr>
            <p:cNvSpPr/>
            <p:nvPr/>
          </p:nvSpPr>
          <p:spPr>
            <a:xfrm>
              <a:off x="1972025"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311EE97-C302-4CF2-BCFD-CEF2B1923985}"/>
                </a:ext>
              </a:extLst>
            </p:cNvPr>
            <p:cNvSpPr/>
            <p:nvPr/>
          </p:nvSpPr>
          <p:spPr>
            <a:xfrm>
              <a:off x="3773159"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6BE81EA-FE26-4522-B566-02AEF5032856}"/>
                </a:ext>
              </a:extLst>
            </p:cNvPr>
            <p:cNvSpPr/>
            <p:nvPr/>
          </p:nvSpPr>
          <p:spPr>
            <a:xfrm>
              <a:off x="5574293"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F4FF39E8-F20C-4959-BA10-C41C026E5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784" y="1735469"/>
              <a:ext cx="948256" cy="908832"/>
            </a:xfrm>
            <a:prstGeom prst="rect">
              <a:avLst/>
            </a:prstGeom>
          </p:spPr>
        </p:pic>
        <p:pic>
          <p:nvPicPr>
            <p:cNvPr id="52" name="Picture 51">
              <a:extLst>
                <a:ext uri="{FF2B5EF4-FFF2-40B4-BE49-F238E27FC236}">
                  <a16:creationId xmlns:a16="http://schemas.microsoft.com/office/drawing/2014/main" id="{D56658C7-A0AA-4E88-8558-05C40DA6BC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6734" y="1690189"/>
              <a:ext cx="916857" cy="908832"/>
            </a:xfrm>
            <a:prstGeom prst="rect">
              <a:avLst/>
            </a:prstGeom>
          </p:spPr>
        </p:pic>
        <p:pic>
          <p:nvPicPr>
            <p:cNvPr id="53" name="Picture 52">
              <a:extLst>
                <a:ext uri="{FF2B5EF4-FFF2-40B4-BE49-F238E27FC236}">
                  <a16:creationId xmlns:a16="http://schemas.microsoft.com/office/drawing/2014/main" id="{06E9D9C5-9BBB-4313-AF88-7AE5170F17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699" y="1801131"/>
              <a:ext cx="1105547" cy="843170"/>
            </a:xfrm>
            <a:prstGeom prst="rect">
              <a:avLst/>
            </a:prstGeom>
          </p:spPr>
        </p:pic>
        <p:sp>
          <p:nvSpPr>
            <p:cNvPr id="54" name="Rectangle 53">
              <a:extLst>
                <a:ext uri="{FF2B5EF4-FFF2-40B4-BE49-F238E27FC236}">
                  <a16:creationId xmlns:a16="http://schemas.microsoft.com/office/drawing/2014/main" id="{8732B564-84C2-474D-919F-E4A77B59E977}"/>
                </a:ext>
              </a:extLst>
            </p:cNvPr>
            <p:cNvSpPr/>
            <p:nvPr/>
          </p:nvSpPr>
          <p:spPr>
            <a:xfrm>
              <a:off x="7375428"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3DE8227-E0D2-4269-BBFB-0565B5201332}"/>
                </a:ext>
              </a:extLst>
            </p:cNvPr>
            <p:cNvSpPr txBox="1"/>
            <p:nvPr/>
          </p:nvSpPr>
          <p:spPr>
            <a:xfrm>
              <a:off x="4082337" y="2710431"/>
              <a:ext cx="1277982"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Avoid crowds and poorly ventilated spaces. </a:t>
              </a:r>
            </a:p>
          </p:txBody>
        </p:sp>
        <p:pic>
          <p:nvPicPr>
            <p:cNvPr id="56" name="Picture 55">
              <a:extLst>
                <a:ext uri="{FF2B5EF4-FFF2-40B4-BE49-F238E27FC236}">
                  <a16:creationId xmlns:a16="http://schemas.microsoft.com/office/drawing/2014/main" id="{314958B6-4072-492F-B4BD-C757AAF83E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4074" y="1644909"/>
              <a:ext cx="1138416" cy="999392"/>
            </a:xfrm>
            <a:prstGeom prst="rect">
              <a:avLst/>
            </a:prstGeom>
          </p:spPr>
        </p:pic>
      </p:grpSp>
    </p:spTree>
    <p:extLst>
      <p:ext uri="{BB962C8B-B14F-4D97-AF65-F5344CB8AC3E}">
        <p14:creationId xmlns:p14="http://schemas.microsoft.com/office/powerpoint/2010/main" val="29548423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D35033-6514-F04F-B6E2-A9DA9988D41F}"/>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sp>
        <p:nvSpPr>
          <p:cNvPr id="8" name="Rectangle 7">
            <a:extLst>
              <a:ext uri="{FF2B5EF4-FFF2-40B4-BE49-F238E27FC236}">
                <a16:creationId xmlns:a16="http://schemas.microsoft.com/office/drawing/2014/main" id="{B506B2DA-3391-0540-AC01-578AB3546C81}"/>
              </a:ext>
            </a:extLst>
          </p:cNvPr>
          <p:cNvSpPr/>
          <p:nvPr/>
        </p:nvSpPr>
        <p:spPr>
          <a:xfrm>
            <a:off x="0" y="4169465"/>
            <a:ext cx="9143999" cy="974034"/>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sp>
        <p:nvSpPr>
          <p:cNvPr id="2" name="TextBox 1">
            <a:extLst>
              <a:ext uri="{FF2B5EF4-FFF2-40B4-BE49-F238E27FC236}">
                <a16:creationId xmlns:a16="http://schemas.microsoft.com/office/drawing/2014/main" id="{4234CD77-C177-AB46-9E8E-7A4C7925A787}"/>
              </a:ext>
            </a:extLst>
          </p:cNvPr>
          <p:cNvSpPr txBox="1"/>
          <p:nvPr/>
        </p:nvSpPr>
        <p:spPr>
          <a:xfrm>
            <a:off x="785191" y="3301784"/>
            <a:ext cx="6334207" cy="1569660"/>
          </a:xfrm>
          <a:prstGeom prst="rect">
            <a:avLst/>
          </a:prstGeom>
          <a:noFill/>
        </p:spPr>
        <p:txBody>
          <a:bodyPr wrap="square" rtlCol="0">
            <a:spAutoFit/>
          </a:bodyPr>
          <a:lstStyle/>
          <a:p>
            <a:r>
              <a:rPr lang="en-US" sz="1200" b="1" dirty="0">
                <a:solidFill>
                  <a:srgbClr val="FFFFFF"/>
                </a:solidFill>
                <a:latin typeface="Arial" panose="020B0604020202020204" pitchFamily="34" charset="0"/>
                <a:cs typeface="Arial" panose="020B0604020202020204" pitchFamily="34" charset="0"/>
              </a:rPr>
              <a:t>For more information about COVID-19 and vaccines: </a:t>
            </a:r>
            <a:br>
              <a:rPr lang="en-US" sz="1200" dirty="0">
                <a:solidFill>
                  <a:srgbClr val="FFFFFF"/>
                </a:solidFill>
                <a:latin typeface="Arial" panose="020B0604020202020204" pitchFamily="34" charset="0"/>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www.cdc.gov/COVID19</a:t>
            </a:r>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a:p>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a:p>
            <a:endParaRPr lang="en-US" sz="1200" dirty="0">
              <a:solidFill>
                <a:srgbClr val="FFFFFF"/>
              </a:solidFill>
              <a:latin typeface="Arial" panose="020B0604020202020204" pitchFamily="34" charset="0"/>
              <a:cs typeface="Arial" panose="020B0604020202020204" pitchFamily="34" charset="0"/>
            </a:endParaRPr>
          </a:p>
          <a:p>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E846FC4-5904-7441-92B2-9BE2D63EF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87" y="2434880"/>
            <a:ext cx="1273324" cy="771003"/>
          </a:xfrm>
          <a:prstGeom prst="rect">
            <a:avLst/>
          </a:prstGeom>
        </p:spPr>
      </p:pic>
    </p:spTree>
    <p:extLst>
      <p:ext uri="{BB962C8B-B14F-4D97-AF65-F5344CB8AC3E}">
        <p14:creationId xmlns:p14="http://schemas.microsoft.com/office/powerpoint/2010/main" val="923301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4E54E9-8C08-414C-8331-10895F5CD6DB}"/>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15" name="Picture 14">
            <a:extLst>
              <a:ext uri="{FF2B5EF4-FFF2-40B4-BE49-F238E27FC236}">
                <a16:creationId xmlns:a16="http://schemas.microsoft.com/office/drawing/2014/main" id="{0A5F8E18-D7B2-6D4A-8AB8-F95743EFB0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
        <p:nvSpPr>
          <p:cNvPr id="16" name="TextBox 15">
            <a:extLst>
              <a:ext uri="{FF2B5EF4-FFF2-40B4-BE49-F238E27FC236}">
                <a16:creationId xmlns:a16="http://schemas.microsoft.com/office/drawing/2014/main" id="{BDC64E86-68BC-1A49-B546-145D722F99DD}"/>
              </a:ext>
            </a:extLst>
          </p:cNvPr>
          <p:cNvSpPr txBox="1"/>
          <p:nvPr/>
        </p:nvSpPr>
        <p:spPr>
          <a:xfrm>
            <a:off x="341832" y="3338735"/>
            <a:ext cx="8460336" cy="584775"/>
          </a:xfrm>
          <a:prstGeom prst="rect">
            <a:avLst/>
          </a:prstGeom>
          <a:noFill/>
        </p:spPr>
        <p:txBody>
          <a:bodyPr wrap="square" rtlCol="0">
            <a:spAutoFit/>
          </a:bodyPr>
          <a:lstStyle/>
          <a:p>
            <a:pPr algn="ctr"/>
            <a:r>
              <a:rPr lang="en-US" sz="3200" dirty="0">
                <a:solidFill>
                  <a:srgbClr val="FFFFFF"/>
                </a:solidFill>
                <a:latin typeface="Arial Black" panose="020B0604020202020204" pitchFamily="34" charset="0"/>
                <a:cs typeface="Arial Black" panose="020B0604020202020204" pitchFamily="34" charset="0"/>
              </a:rPr>
              <a:t>COVID-19 and Vaccine Basics</a:t>
            </a:r>
          </a:p>
        </p:txBody>
      </p:sp>
    </p:spTree>
    <p:extLst>
      <p:ext uri="{BB962C8B-B14F-4D97-AF65-F5344CB8AC3E}">
        <p14:creationId xmlns:p14="http://schemas.microsoft.com/office/powerpoint/2010/main" val="26432726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D2F-9112-4052-AB1D-A7A47787FF81}"/>
              </a:ext>
            </a:extLst>
          </p:cNvPr>
          <p:cNvSpPr>
            <a:spLocks noGrp="1"/>
          </p:cNvSpPr>
          <p:nvPr>
            <p:ph type="title" idx="4294967295"/>
          </p:nvPr>
        </p:nvSpPr>
        <p:spPr>
          <a:xfrm>
            <a:off x="457200" y="548640"/>
            <a:ext cx="8229600" cy="437012"/>
          </a:xfrm>
          <a:prstGeom prst="rect">
            <a:avLst/>
          </a:prstGeom>
        </p:spPr>
        <p:txBody>
          <a:bodyPr anchor="t" anchorCtr="0"/>
          <a:lstStyle/>
          <a:p>
            <a:pPr algn="l"/>
            <a:r>
              <a:rPr lang="en-US" sz="2600" b="1" dirty="0">
                <a:solidFill>
                  <a:srgbClr val="4EA346"/>
                </a:solidFill>
                <a:latin typeface="Arial Black" panose="020B0604020202020204" pitchFamily="34" charset="0"/>
                <a:cs typeface="Arial Black" panose="020B0604020202020204" pitchFamily="34" charset="0"/>
              </a:rPr>
              <a:t>What is known about COVID-19?</a:t>
            </a:r>
          </a:p>
        </p:txBody>
      </p:sp>
      <p:sp>
        <p:nvSpPr>
          <p:cNvPr id="3" name="Text Placeholder 2">
            <a:extLst>
              <a:ext uri="{FF2B5EF4-FFF2-40B4-BE49-F238E27FC236}">
                <a16:creationId xmlns:a16="http://schemas.microsoft.com/office/drawing/2014/main" id="{AB5E598E-DD9A-4D44-B260-AE8D1AF21BE2}"/>
              </a:ext>
            </a:extLst>
          </p:cNvPr>
          <p:cNvSpPr>
            <a:spLocks noGrp="1"/>
          </p:cNvSpPr>
          <p:nvPr>
            <p:ph type="body" sz="quarter" idx="4294967295"/>
          </p:nvPr>
        </p:nvSpPr>
        <p:spPr>
          <a:xfrm>
            <a:off x="457200" y="1143000"/>
            <a:ext cx="8229600" cy="1703538"/>
          </a:xfrm>
        </p:spPr>
        <p:txBody>
          <a:bodyPr/>
          <a:lstStyle/>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Infection with SARS-CoV-2, the virus that causes COVID-19, can result in a range of illness, from mild symptoms to severe illness and death.</a:t>
            </a:r>
          </a:p>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We don’t know how SARS-CoV-2 will affect each person.</a:t>
            </a:r>
          </a:p>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Some people, such as adults 65 and older or people with certain medical conditions, are more likely than others to become severely ill. </a:t>
            </a:r>
          </a:p>
        </p:txBody>
      </p:sp>
      <p:pic>
        <p:nvPicPr>
          <p:cNvPr id="1028" name="Picture 4" descr="A girl looking ill, sits on a sofa with a blanket. ">
            <a:extLst>
              <a:ext uri="{FF2B5EF4-FFF2-40B4-BE49-F238E27FC236}">
                <a16:creationId xmlns:a16="http://schemas.microsoft.com/office/drawing/2014/main" id="{ED289852-3EBC-45FE-9CA1-A577FA2BF7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59" t="10017" r="9932"/>
          <a:stretch/>
        </p:blipFill>
        <p:spPr bwMode="auto">
          <a:xfrm flipH="1">
            <a:off x="457199" y="3003187"/>
            <a:ext cx="2042023" cy="1664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A picture of someone sitting in a hospital bed.">
            <a:extLst>
              <a:ext uri="{FF2B5EF4-FFF2-40B4-BE49-F238E27FC236}">
                <a16:creationId xmlns:a16="http://schemas.microsoft.com/office/drawing/2014/main" id="{D86AB1FB-0B82-4691-A629-B8223021D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6" r="15093"/>
          <a:stretch/>
        </p:blipFill>
        <p:spPr>
          <a:xfrm>
            <a:off x="2593726" y="3003187"/>
            <a:ext cx="2133600" cy="1660645"/>
          </a:xfrm>
          <a:prstGeom prst="rect">
            <a:avLst/>
          </a:prstGeom>
        </p:spPr>
      </p:pic>
      <p:pic>
        <p:nvPicPr>
          <p:cNvPr id="5" name="Picture 4" descr="An older female patient with a mask on speaking with her healthcare provider, who also has a mask on">
            <a:extLst>
              <a:ext uri="{FF2B5EF4-FFF2-40B4-BE49-F238E27FC236}">
                <a16:creationId xmlns:a16="http://schemas.microsoft.com/office/drawing/2014/main" id="{71B79525-8655-4DD6-A64D-E81E728A0BC9}"/>
              </a:ext>
            </a:extLst>
          </p:cNvPr>
          <p:cNvPicPr>
            <a:picLocks noChangeAspect="1"/>
          </p:cNvPicPr>
          <p:nvPr/>
        </p:nvPicPr>
        <p:blipFill rotWithShape="1">
          <a:blip r:embed="rId5">
            <a:extLst>
              <a:ext uri="{28A0092B-C50C-407E-A947-70E740481C1C}">
                <a14:useLocalDpi xmlns:a14="http://schemas.microsoft.com/office/drawing/2010/main" val="0"/>
              </a:ext>
            </a:extLst>
          </a:blip>
          <a:srcRect l="3356" r="16834"/>
          <a:stretch/>
        </p:blipFill>
        <p:spPr>
          <a:xfrm>
            <a:off x="4821830" y="3003187"/>
            <a:ext cx="1977656" cy="1660645"/>
          </a:xfrm>
          <a:prstGeom prst="rect">
            <a:avLst/>
          </a:prstGeom>
        </p:spPr>
      </p:pic>
      <p:pic>
        <p:nvPicPr>
          <p:cNvPr id="7" name="Picture 6" descr="A pregnant woman with a mask on sitting in a field.">
            <a:extLst>
              <a:ext uri="{FF2B5EF4-FFF2-40B4-BE49-F238E27FC236}">
                <a16:creationId xmlns:a16="http://schemas.microsoft.com/office/drawing/2014/main" id="{E690FF96-F2E5-47D9-9A2B-A9A920D93901}"/>
              </a:ext>
            </a:extLst>
          </p:cNvPr>
          <p:cNvPicPr>
            <a:picLocks noChangeAspect="1"/>
          </p:cNvPicPr>
          <p:nvPr/>
        </p:nvPicPr>
        <p:blipFill rotWithShape="1">
          <a:blip r:embed="rId6">
            <a:extLst>
              <a:ext uri="{28A0092B-C50C-407E-A947-70E740481C1C}">
                <a14:useLocalDpi xmlns:a14="http://schemas.microsoft.com/office/drawing/2010/main" val="0"/>
              </a:ext>
            </a:extLst>
          </a:blip>
          <a:srcRect l="5710" t="10703" b="23625"/>
          <a:stretch/>
        </p:blipFill>
        <p:spPr>
          <a:xfrm>
            <a:off x="6893991" y="3003187"/>
            <a:ext cx="1792809" cy="1664883"/>
          </a:xfrm>
          <a:prstGeom prst="rect">
            <a:avLst/>
          </a:prstGeom>
        </p:spPr>
      </p:pic>
      <p:sp>
        <p:nvSpPr>
          <p:cNvPr id="8" name="Rectangle 7">
            <a:extLst>
              <a:ext uri="{FF2B5EF4-FFF2-40B4-BE49-F238E27FC236}">
                <a16:creationId xmlns:a16="http://schemas.microsoft.com/office/drawing/2014/main" id="{57B09E72-221B-FF4E-8937-FB2B09EBAEE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EDD22C-B9D9-094C-BA5B-DF066D6C107A}"/>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8022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F3B52B-4466-4742-8630-161CD8DC70DE}"/>
              </a:ext>
            </a:extLst>
          </p:cNvPr>
          <p:cNvSpPr txBox="1">
            <a:spLocks/>
          </p:cNvSpPr>
          <p:nvPr/>
        </p:nvSpPr>
        <p:spPr>
          <a:xfrm>
            <a:off x="457200" y="548640"/>
            <a:ext cx="8229600"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How to prevent COVID-19</a:t>
            </a:r>
          </a:p>
        </p:txBody>
      </p:sp>
      <p:sp>
        <p:nvSpPr>
          <p:cNvPr id="3" name="Text Placeholder 2">
            <a:extLst>
              <a:ext uri="{FF2B5EF4-FFF2-40B4-BE49-F238E27FC236}">
                <a16:creationId xmlns:a16="http://schemas.microsoft.com/office/drawing/2014/main" id="{E8B389E9-146B-4FE1-A04A-3BEC7A3D5D82}"/>
              </a:ext>
            </a:extLst>
          </p:cNvPr>
          <p:cNvSpPr>
            <a:spLocks noGrp="1"/>
          </p:cNvSpPr>
          <p:nvPr>
            <p:ph type="body" sz="quarter" idx="4294967295"/>
          </p:nvPr>
        </p:nvSpPr>
        <p:spPr>
          <a:xfrm>
            <a:off x="457200" y="1143000"/>
            <a:ext cx="4826000" cy="3341688"/>
          </a:xfrm>
        </p:spPr>
        <p:txBody>
          <a:bodyPr/>
          <a:lstStyle/>
          <a:p>
            <a:pPr>
              <a:spcBef>
                <a:spcPts val="1000"/>
              </a:spcBef>
              <a:buClr>
                <a:srgbClr val="3A7AB6"/>
              </a:buClr>
              <a:buSzPct val="100000"/>
              <a:buFont typeface="Wingdings" pitchFamily="2" charset="2"/>
              <a:buChar char="§"/>
            </a:pPr>
            <a:r>
              <a:rPr lang="en-US" sz="1400" dirty="0">
                <a:solidFill>
                  <a:srgbClr val="000000"/>
                </a:solidFill>
              </a:rPr>
              <a:t>Wear a mask that covers your mouth and nose.</a:t>
            </a:r>
            <a:endParaRPr lang="en-US" sz="1400" dirty="0"/>
          </a:p>
          <a:p>
            <a:pPr>
              <a:spcBef>
                <a:spcPts val="1000"/>
              </a:spcBef>
              <a:buClr>
                <a:srgbClr val="3A7AB6"/>
              </a:buClr>
              <a:buSzPct val="100000"/>
              <a:buFont typeface="Wingdings" pitchFamily="2" charset="2"/>
              <a:buChar char="§"/>
            </a:pPr>
            <a:r>
              <a:rPr lang="en-US" sz="1400" dirty="0">
                <a:solidFill>
                  <a:srgbClr val="000000"/>
                </a:solidFill>
              </a:rPr>
              <a:t>Avoid close contact with others. Stay at least 6 feet (about 2 arm lengths) from other people.</a:t>
            </a:r>
          </a:p>
          <a:p>
            <a:pPr>
              <a:spcBef>
                <a:spcPts val="1000"/>
              </a:spcBef>
              <a:buClr>
                <a:srgbClr val="3A7AB6"/>
              </a:buClr>
              <a:buSzPct val="100000"/>
              <a:buFont typeface="Wingdings" pitchFamily="2" charset="2"/>
              <a:buChar char="§"/>
            </a:pPr>
            <a:r>
              <a:rPr lang="en-US" sz="1400" dirty="0">
                <a:solidFill>
                  <a:srgbClr val="000000"/>
                </a:solidFill>
              </a:rPr>
              <a:t>Avoid crowds and poorly ventilated spaces.</a:t>
            </a:r>
          </a:p>
          <a:p>
            <a:pPr>
              <a:spcBef>
                <a:spcPts val="1000"/>
              </a:spcBef>
              <a:buClr>
                <a:srgbClr val="3A7AB6"/>
              </a:buClr>
              <a:buSzPct val="100000"/>
              <a:buFont typeface="Wingdings" pitchFamily="2" charset="2"/>
              <a:buChar char="§"/>
            </a:pPr>
            <a:r>
              <a:rPr lang="en-US" sz="1400" dirty="0">
                <a:solidFill>
                  <a:srgbClr val="000000"/>
                </a:solidFill>
              </a:rPr>
              <a:t>Wash hands often with soap and water.</a:t>
            </a:r>
          </a:p>
          <a:p>
            <a:pPr>
              <a:spcBef>
                <a:spcPts val="1000"/>
              </a:spcBef>
              <a:buClr>
                <a:srgbClr val="3A7AB6"/>
              </a:buClr>
              <a:buSzPct val="100000"/>
              <a:buFont typeface="Wingdings" pitchFamily="2" charset="2"/>
              <a:buChar char="§"/>
            </a:pPr>
            <a:r>
              <a:rPr lang="en-US" sz="1400" dirty="0">
                <a:solidFill>
                  <a:srgbClr val="000000"/>
                </a:solidFill>
              </a:rPr>
              <a:t>Use an alcohol-based hand sanitizer with at least 60% alcohol if soap and water are </a:t>
            </a:r>
            <a:br>
              <a:rPr lang="en-US" sz="1400" dirty="0">
                <a:solidFill>
                  <a:srgbClr val="000000"/>
                </a:solidFill>
              </a:rPr>
            </a:br>
            <a:r>
              <a:rPr lang="en-US" sz="1400" dirty="0">
                <a:solidFill>
                  <a:srgbClr val="000000"/>
                </a:solidFill>
              </a:rPr>
              <a:t>not available.</a:t>
            </a:r>
          </a:p>
          <a:p>
            <a:pPr>
              <a:spcBef>
                <a:spcPts val="1000"/>
              </a:spcBef>
              <a:buClr>
                <a:srgbClr val="3A7AB6"/>
              </a:buClr>
              <a:buSzPct val="100000"/>
              <a:buFont typeface="Wingdings" pitchFamily="2" charset="2"/>
              <a:buChar char="§"/>
            </a:pPr>
            <a:r>
              <a:rPr lang="en-US" sz="1400" dirty="0">
                <a:solidFill>
                  <a:srgbClr val="000000"/>
                </a:solidFill>
              </a:rPr>
              <a:t>Avoid touching your eyes, nose, and mouth with unwashed hands.</a:t>
            </a:r>
          </a:p>
          <a:p>
            <a:pPr>
              <a:spcBef>
                <a:spcPts val="1000"/>
              </a:spcBef>
              <a:buClr>
                <a:srgbClr val="3A7AB6"/>
              </a:buClr>
              <a:buSzPct val="100000"/>
              <a:buFont typeface="Wingdings" pitchFamily="2" charset="2"/>
              <a:buChar char="§"/>
            </a:pPr>
            <a:r>
              <a:rPr lang="en-US" sz="1400" dirty="0">
                <a:solidFill>
                  <a:srgbClr val="000000"/>
                </a:solidFill>
              </a:rPr>
              <a:t>Clean and disinfect frequently touched </a:t>
            </a:r>
            <a:br>
              <a:rPr lang="en-US" sz="1400" dirty="0">
                <a:solidFill>
                  <a:srgbClr val="000000"/>
                </a:solidFill>
              </a:rPr>
            </a:br>
            <a:r>
              <a:rPr lang="en-US" sz="1400" dirty="0">
                <a:solidFill>
                  <a:srgbClr val="000000"/>
                </a:solidFill>
              </a:rPr>
              <a:t>surfaces daily.</a:t>
            </a:r>
          </a:p>
          <a:p>
            <a:pPr>
              <a:spcBef>
                <a:spcPts val="1000"/>
              </a:spcBef>
              <a:buClr>
                <a:srgbClr val="3A7AB6"/>
              </a:buClr>
              <a:buSzPct val="100000"/>
              <a:buFont typeface="Wingdings" pitchFamily="2" charset="2"/>
              <a:buChar char="§"/>
            </a:pPr>
            <a:r>
              <a:rPr lang="en-US" sz="1400" dirty="0">
                <a:solidFill>
                  <a:srgbClr val="000000"/>
                </a:solidFill>
              </a:rPr>
              <a:t>Get a COVID-19 vaccine.</a:t>
            </a:r>
            <a:endParaRPr lang="en-US" sz="1400" dirty="0"/>
          </a:p>
        </p:txBody>
      </p:sp>
      <p:pic>
        <p:nvPicPr>
          <p:cNvPr id="1026" name="Picture 2" descr="A doctor washing his hands.">
            <a:extLst>
              <a:ext uri="{FF2B5EF4-FFF2-40B4-BE49-F238E27FC236}">
                <a16:creationId xmlns:a16="http://schemas.microsoft.com/office/drawing/2014/main" id="{60DE8E20-FA9F-4A6E-BE4E-62E387975E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18"/>
          <a:stretch/>
        </p:blipFill>
        <p:spPr bwMode="auto">
          <a:xfrm>
            <a:off x="5479142" y="333114"/>
            <a:ext cx="3664857" cy="4826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759591-136C-1844-82DD-0273BB534D6C}"/>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205FBE-28D0-2C47-9677-086C9EFBA413}"/>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708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FB7952-828A-F942-995F-A60124928DF5}"/>
              </a:ext>
            </a:extLst>
          </p:cNvPr>
          <p:cNvSpPr txBox="1">
            <a:spLocks/>
          </p:cNvSpPr>
          <p:nvPr/>
        </p:nvSpPr>
        <p:spPr>
          <a:xfrm>
            <a:off x="457200" y="548640"/>
            <a:ext cx="5725886"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COVID-19 vaccination is a safer way to build protection</a:t>
            </a:r>
          </a:p>
        </p:txBody>
      </p:sp>
      <p:sp>
        <p:nvSpPr>
          <p:cNvPr id="6" name="Text Placeholder 2">
            <a:extLst>
              <a:ext uri="{FF2B5EF4-FFF2-40B4-BE49-F238E27FC236}">
                <a16:creationId xmlns:a16="http://schemas.microsoft.com/office/drawing/2014/main" id="{804A23CC-1CF3-B241-9732-E01A0A1305E8}"/>
              </a:ext>
            </a:extLst>
          </p:cNvPr>
          <p:cNvSpPr txBox="1">
            <a:spLocks/>
          </p:cNvSpPr>
          <p:nvPr/>
        </p:nvSpPr>
        <p:spPr bwMode="auto">
          <a:xfrm>
            <a:off x="457200" y="1530061"/>
            <a:ext cx="3998686"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3" indent="-230183" algn="l" rtl="0" eaLnBrk="0" fontAlgn="base" hangingPunct="0">
              <a:spcBef>
                <a:spcPct val="20000"/>
              </a:spcBef>
              <a:spcAft>
                <a:spcPct val="0"/>
              </a:spcAft>
              <a:buClr>
                <a:srgbClr val="005DAA"/>
              </a:buClr>
              <a:buFont typeface="Wingdings" panose="05000000000000000000" pitchFamily="2" charset="2"/>
              <a:buChar char="§"/>
              <a:defRPr sz="20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Clr>
                <a:srgbClr val="532E63"/>
              </a:buClr>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Clr>
                <a:srgbClr val="9A3B26"/>
              </a:buClr>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chemeClr val="accent4">
                    <a:lumMod val="75000"/>
                  </a:schemeClr>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chemeClr val="accent4">
                    <a:lumMod val="75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1600" dirty="0"/>
              <a:t>Getting the virus that causes COVID-19 may offer some natural protection, known as an antibody or immune. But experts don’t know how long this protection lasts.</a:t>
            </a:r>
          </a:p>
          <a:p>
            <a:pPr>
              <a:spcBef>
                <a:spcPts val="1000"/>
              </a:spcBef>
            </a:pPr>
            <a:r>
              <a:rPr lang="en-US" sz="1600" dirty="0"/>
              <a:t>The risk of severe illness and death from COVID-19 far outweighs any benefits of natural immunity.</a:t>
            </a:r>
          </a:p>
          <a:p>
            <a:pPr>
              <a:spcBef>
                <a:spcPts val="1000"/>
              </a:spcBef>
            </a:pPr>
            <a:r>
              <a:rPr lang="en-US" sz="1600" dirty="0"/>
              <a:t>COVID-19 vaccination will help protect you by building immunity without the risk of severe illness.</a:t>
            </a:r>
          </a:p>
        </p:txBody>
      </p:sp>
      <p:sp>
        <p:nvSpPr>
          <p:cNvPr id="9" name="Rectangle 8">
            <a:extLst>
              <a:ext uri="{FF2B5EF4-FFF2-40B4-BE49-F238E27FC236}">
                <a16:creationId xmlns:a16="http://schemas.microsoft.com/office/drawing/2014/main" id="{6855D35B-5D93-C946-885F-E1C23997C244}"/>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A1E5CB-8CC8-C942-A22A-FCB853355C23}"/>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7A7381-428B-A141-9FB7-47AD11FB19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4688116" y="985652"/>
            <a:ext cx="4161017" cy="3964287"/>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9EF0F3B-3A19-5F45-9CD2-6B1E4EBECE83}"/>
              </a:ext>
            </a:extLst>
          </p:cNvPr>
          <p:cNvSpPr txBox="1"/>
          <p:nvPr/>
        </p:nvSpPr>
        <p:spPr>
          <a:xfrm>
            <a:off x="457200" y="4625678"/>
            <a:ext cx="8686800"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a:t>
            </a:r>
            <a:r>
              <a:rPr lang="en-US" sz="1000" dirty="0">
                <a:solidFill>
                  <a:srgbClr val="000000"/>
                </a:solidFill>
                <a:latin typeface="Arial" panose="020B0604020202020204" pitchFamily="34" charset="0"/>
                <a:cs typeface="Arial" panose="020B0604020202020204" pitchFamily="34" charset="0"/>
                <a:hlinkClick r:id="rId3"/>
              </a:rPr>
              <a:t>https://</a:t>
            </a:r>
            <a:r>
              <a:rPr lang="en-US" sz="1000" dirty="0" err="1">
                <a:solidFill>
                  <a:srgbClr val="000000"/>
                </a:solidFill>
                <a:latin typeface="Arial" panose="020B0604020202020204" pitchFamily="34" charset="0"/>
                <a:cs typeface="Arial" panose="020B0604020202020204" pitchFamily="34" charset="0"/>
                <a:hlinkClick r:id="rId3"/>
              </a:rPr>
              <a:t>www.cdc.gov</a:t>
            </a:r>
            <a:r>
              <a:rPr lang="en-US" sz="1000" dirty="0">
                <a:solidFill>
                  <a:srgbClr val="000000"/>
                </a:solidFill>
                <a:latin typeface="Arial" panose="020B0604020202020204" pitchFamily="34" charset="0"/>
                <a:cs typeface="Arial" panose="020B0604020202020204" pitchFamily="34" charset="0"/>
                <a:hlinkClick r:id="rId3"/>
              </a:rPr>
              <a:t>/coronavirus/2019-ncov/hcp/testing-</a:t>
            </a:r>
            <a:r>
              <a:rPr lang="en-US" sz="1000" dirty="0" err="1">
                <a:solidFill>
                  <a:srgbClr val="000000"/>
                </a:solidFill>
                <a:latin typeface="Arial" panose="020B0604020202020204" pitchFamily="34" charset="0"/>
                <a:cs typeface="Arial" panose="020B0604020202020204" pitchFamily="34" charset="0"/>
                <a:hlinkClick r:id="rId3"/>
              </a:rPr>
              <a:t>overview.html</a:t>
            </a:r>
            <a:endParaRPr lang="en-US" sz="1000"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528D9B-B94C-AB47-936B-18F1F3D0484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BAF86-2D2B-B344-8718-CBE15CAF2386}"/>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B5CF6D2E-E485-9C44-9C5D-2DF3501759E7}"/>
              </a:ext>
            </a:extLst>
          </p:cNvPr>
          <p:cNvSpPr txBox="1">
            <a:spLocks/>
          </p:cNvSpPr>
          <p:nvPr/>
        </p:nvSpPr>
        <p:spPr>
          <a:xfrm>
            <a:off x="457200" y="548640"/>
            <a:ext cx="8229600" cy="4389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Key facts about COVID-19 vaccination</a:t>
            </a:r>
          </a:p>
        </p:txBody>
      </p:sp>
      <p:sp>
        <p:nvSpPr>
          <p:cNvPr id="24" name="TextBox 23">
            <a:extLst>
              <a:ext uri="{FF2B5EF4-FFF2-40B4-BE49-F238E27FC236}">
                <a16:creationId xmlns:a16="http://schemas.microsoft.com/office/drawing/2014/main" id="{D5A1C64E-8C41-5D47-896B-D13CDDEDE794}"/>
              </a:ext>
            </a:extLst>
          </p:cNvPr>
          <p:cNvSpPr txBox="1"/>
          <p:nvPr/>
        </p:nvSpPr>
        <p:spPr>
          <a:xfrm>
            <a:off x="4776343" y="2954315"/>
            <a:ext cx="1645920" cy="646331"/>
          </a:xfrm>
          <a:prstGeom prst="rect">
            <a:avLst/>
          </a:prstGeom>
          <a:noFill/>
        </p:spPr>
        <p:txBody>
          <a:bodyPr wrap="square" rtlCol="0">
            <a:spAutoFit/>
          </a:bodyPr>
          <a:lstStyle/>
          <a:p>
            <a:pPr algn="ctr"/>
            <a:r>
              <a:rPr lang="en-US" sz="1200" b="1" dirty="0">
                <a:solidFill>
                  <a:srgbClr val="1D624D"/>
                </a:solidFill>
                <a:latin typeface="Arial" panose="020B0604020202020204" pitchFamily="34" charset="0"/>
                <a:cs typeface="Arial" panose="020B0604020202020204" pitchFamily="34" charset="0"/>
              </a:rPr>
              <a:t>COVID-19 vaccines </a:t>
            </a:r>
            <a:r>
              <a:rPr lang="en-US" sz="1200" b="1" u="sng" dirty="0">
                <a:solidFill>
                  <a:srgbClr val="1D624D"/>
                </a:solidFill>
                <a:latin typeface="Arial" panose="020B0604020202020204" pitchFamily="34" charset="0"/>
                <a:cs typeface="Arial" panose="020B0604020202020204" pitchFamily="34" charset="0"/>
              </a:rPr>
              <a:t>cannot</a:t>
            </a:r>
            <a:r>
              <a:rPr lang="en-US" sz="1200" b="1" dirty="0">
                <a:solidFill>
                  <a:srgbClr val="1D624D"/>
                </a:solidFill>
                <a:latin typeface="Arial" panose="020B0604020202020204" pitchFamily="34" charset="0"/>
                <a:cs typeface="Arial" panose="020B0604020202020204" pitchFamily="34" charset="0"/>
              </a:rPr>
              <a:t> give you COVID-19</a:t>
            </a:r>
          </a:p>
        </p:txBody>
      </p:sp>
      <p:sp>
        <p:nvSpPr>
          <p:cNvPr id="25" name="TextBox 24">
            <a:extLst>
              <a:ext uri="{FF2B5EF4-FFF2-40B4-BE49-F238E27FC236}">
                <a16:creationId xmlns:a16="http://schemas.microsoft.com/office/drawing/2014/main" id="{F465E09A-7BD3-E340-A03B-EDEC62A6B708}"/>
              </a:ext>
            </a:extLst>
          </p:cNvPr>
          <p:cNvSpPr txBox="1"/>
          <p:nvPr/>
        </p:nvSpPr>
        <p:spPr>
          <a:xfrm>
            <a:off x="2665758" y="2921034"/>
            <a:ext cx="1645920" cy="1015663"/>
          </a:xfrm>
          <a:prstGeom prst="rect">
            <a:avLst/>
          </a:prstGeom>
          <a:noFill/>
        </p:spPr>
        <p:txBody>
          <a:bodyPr wrap="square" rtlCol="0">
            <a:spAutoFit/>
          </a:bodyPr>
          <a:lstStyle/>
          <a:p>
            <a:pPr algn="ctr" eaLnBrk="1" fontAlgn="auto" hangingPunct="1"/>
            <a:r>
              <a:rPr lang="en-US" sz="12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sp>
        <p:nvSpPr>
          <p:cNvPr id="26" name="TextBox 25">
            <a:extLst>
              <a:ext uri="{FF2B5EF4-FFF2-40B4-BE49-F238E27FC236}">
                <a16:creationId xmlns:a16="http://schemas.microsoft.com/office/drawing/2014/main" id="{5BCB55DA-6520-0341-BDF3-4065D9C45A79}"/>
              </a:ext>
            </a:extLst>
          </p:cNvPr>
          <p:cNvSpPr txBox="1"/>
          <p:nvPr/>
        </p:nvSpPr>
        <p:spPr>
          <a:xfrm>
            <a:off x="540971" y="2955697"/>
            <a:ext cx="1645920"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sp>
        <p:nvSpPr>
          <p:cNvPr id="27" name="TextBox 26">
            <a:extLst>
              <a:ext uri="{FF2B5EF4-FFF2-40B4-BE49-F238E27FC236}">
                <a16:creationId xmlns:a16="http://schemas.microsoft.com/office/drawing/2014/main" id="{EB2AB904-EAA5-F247-B092-74F0AD930E32}"/>
              </a:ext>
            </a:extLst>
          </p:cNvPr>
          <p:cNvSpPr txBox="1"/>
          <p:nvPr/>
        </p:nvSpPr>
        <p:spPr>
          <a:xfrm>
            <a:off x="6886930" y="2921034"/>
            <a:ext cx="1645920"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COVID-19 vaccines will not cause you to test positive on COVID-19 </a:t>
            </a:r>
            <a:r>
              <a:rPr lang="en-US" sz="1200" b="1" u="sng" dirty="0">
                <a:solidFill>
                  <a:srgbClr val="1D624D"/>
                </a:solidFill>
                <a:latin typeface="Arial" panose="020B0604020202020204" pitchFamily="34" charset="0"/>
                <a:cs typeface="Arial" panose="020B0604020202020204" pitchFamily="34" charset="0"/>
              </a:rPr>
              <a:t>viral</a:t>
            </a:r>
            <a:r>
              <a:rPr lang="en-US" sz="1200" b="1" dirty="0">
                <a:solidFill>
                  <a:srgbClr val="1D624D"/>
                </a:solidFill>
                <a:latin typeface="Arial" panose="020B0604020202020204" pitchFamily="34" charset="0"/>
                <a:cs typeface="Arial" panose="020B0604020202020204" pitchFamily="34" charset="0"/>
              </a:rPr>
              <a:t> tests*</a:t>
            </a:r>
          </a:p>
        </p:txBody>
      </p:sp>
      <p:sp>
        <p:nvSpPr>
          <p:cNvPr id="28" name="TextBox 27">
            <a:hlinkClick r:id="rId4"/>
            <a:extLst>
              <a:ext uri="{FF2B5EF4-FFF2-40B4-BE49-F238E27FC236}">
                <a16:creationId xmlns:a16="http://schemas.microsoft.com/office/drawing/2014/main" id="{EF1520ED-EB45-6B41-A506-01D718D99321}"/>
              </a:ext>
            </a:extLst>
          </p:cNvPr>
          <p:cNvSpPr txBox="1"/>
          <p:nvPr/>
        </p:nvSpPr>
        <p:spPr>
          <a:xfrm>
            <a:off x="555171" y="4152927"/>
            <a:ext cx="8033657" cy="307777"/>
          </a:xfrm>
          <a:prstGeom prst="rect">
            <a:avLst/>
          </a:prstGeom>
          <a:no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rPr>
              <a:t>https://</a:t>
            </a:r>
            <a:r>
              <a:rPr lang="en-US" sz="1400" b="1" dirty="0" err="1">
                <a:solidFill>
                  <a:srgbClr val="3A7AB6"/>
                </a:solidFill>
                <a:latin typeface="Arial" panose="020B0604020202020204" pitchFamily="34" charset="0"/>
                <a:cs typeface="Arial" panose="020B0604020202020204" pitchFamily="34" charset="0"/>
              </a:rPr>
              <a:t>www.cdc.gov</a:t>
            </a:r>
            <a:r>
              <a:rPr lang="en-US" sz="1400" b="1" dirty="0">
                <a:solidFill>
                  <a:srgbClr val="3A7AB6"/>
                </a:solidFill>
                <a:latin typeface="Arial" panose="020B0604020202020204" pitchFamily="34" charset="0"/>
                <a:cs typeface="Arial" panose="020B0604020202020204" pitchFamily="34" charset="0"/>
              </a:rPr>
              <a:t>/coronavirus/2019-ncov/vaccines/about-vaccines/vaccine-</a:t>
            </a:r>
            <a:r>
              <a:rPr lang="en-US" sz="1400" b="1" dirty="0" err="1">
                <a:solidFill>
                  <a:srgbClr val="3A7AB6"/>
                </a:solidFill>
                <a:latin typeface="Arial" panose="020B0604020202020204" pitchFamily="34" charset="0"/>
                <a:cs typeface="Arial" panose="020B0604020202020204" pitchFamily="34" charset="0"/>
              </a:rPr>
              <a:t>myths.html</a:t>
            </a:r>
            <a:endParaRPr lang="en-US" sz="1400" b="1" dirty="0">
              <a:solidFill>
                <a:srgbClr val="3A7AB6"/>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6E7B55D8-54CF-B646-BE69-337359B21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05" y="1584134"/>
            <a:ext cx="1593184" cy="1181108"/>
          </a:xfrm>
          <a:prstGeom prst="rect">
            <a:avLst/>
          </a:prstGeom>
        </p:spPr>
      </p:pic>
      <p:pic>
        <p:nvPicPr>
          <p:cNvPr id="33" name="Picture 32">
            <a:extLst>
              <a:ext uri="{FF2B5EF4-FFF2-40B4-BE49-F238E27FC236}">
                <a16:creationId xmlns:a16="http://schemas.microsoft.com/office/drawing/2014/main" id="{BA7BBA0F-9236-5040-B37A-9A086B142C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2934" y="1434218"/>
            <a:ext cx="771567" cy="1222422"/>
          </a:xfrm>
          <a:prstGeom prst="rect">
            <a:avLst/>
          </a:prstGeom>
        </p:spPr>
      </p:pic>
      <p:pic>
        <p:nvPicPr>
          <p:cNvPr id="34" name="Picture 33">
            <a:extLst>
              <a:ext uri="{FF2B5EF4-FFF2-40B4-BE49-F238E27FC236}">
                <a16:creationId xmlns:a16="http://schemas.microsoft.com/office/drawing/2014/main" id="{B6D797BB-FBDF-8146-A8BE-E31F1644F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6151" y="1515918"/>
            <a:ext cx="785899" cy="1181108"/>
          </a:xfrm>
          <a:prstGeom prst="rect">
            <a:avLst/>
          </a:prstGeom>
        </p:spPr>
      </p:pic>
      <p:pic>
        <p:nvPicPr>
          <p:cNvPr id="35" name="Picture 34">
            <a:extLst>
              <a:ext uri="{FF2B5EF4-FFF2-40B4-BE49-F238E27FC236}">
                <a16:creationId xmlns:a16="http://schemas.microsoft.com/office/drawing/2014/main" id="{2F293181-9B1D-CB40-9AFD-2E2E649D8C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3965" y="1545982"/>
            <a:ext cx="1255586" cy="1120981"/>
          </a:xfrm>
          <a:prstGeom prst="rect">
            <a:avLst/>
          </a:prstGeom>
        </p:spPr>
      </p:pic>
      <p:sp>
        <p:nvSpPr>
          <p:cNvPr id="30" name="Rectangle 29">
            <a:extLst>
              <a:ext uri="{FF2B5EF4-FFF2-40B4-BE49-F238E27FC236}">
                <a16:creationId xmlns:a16="http://schemas.microsoft.com/office/drawing/2014/main" id="{E650D0C0-B808-B342-B688-445629F7679D}"/>
              </a:ext>
            </a:extLst>
          </p:cNvPr>
          <p:cNvSpPr/>
          <p:nvPr/>
        </p:nvSpPr>
        <p:spPr>
          <a:xfrm>
            <a:off x="2383592"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519528-EC15-2B42-AD3E-3B99BFE14F09}"/>
              </a:ext>
            </a:extLst>
          </p:cNvPr>
          <p:cNvSpPr/>
          <p:nvPr/>
        </p:nvSpPr>
        <p:spPr>
          <a:xfrm>
            <a:off x="4494179"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C75C16-3DBB-804B-8225-3A29EF1341C6}"/>
              </a:ext>
            </a:extLst>
          </p:cNvPr>
          <p:cNvSpPr/>
          <p:nvPr/>
        </p:nvSpPr>
        <p:spPr>
          <a:xfrm>
            <a:off x="6604766"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36EC754-B4F1-454E-8D96-A34E9971619A}"/>
              </a:ext>
            </a:extLst>
          </p:cNvPr>
          <p:cNvSpPr/>
          <p:nvPr/>
        </p:nvSpPr>
        <p:spPr>
          <a:xfrm>
            <a:off x="555171" y="4009439"/>
            <a:ext cx="8033657"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1141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463925" y="1118824"/>
            <a:ext cx="8514806" cy="3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US" sz="1600" b="1" dirty="0">
                <a:latin typeface="Arial" panose="020B0604020202020204" pitchFamily="34" charset="0"/>
                <a:cs typeface="Arial" panose="020B0604020202020204" pitchFamily="34" charset="0"/>
              </a:rPr>
              <a:t>COVID-19 vaccines are being held to the </a:t>
            </a:r>
            <a:r>
              <a:rPr lang="en-US" sz="1600" b="1" dirty="0">
                <a:solidFill>
                  <a:srgbClr val="3A7AB6"/>
                </a:solidFill>
                <a:latin typeface="Arial" panose="020B0604020202020204" pitchFamily="34" charset="0"/>
                <a:cs typeface="Arial" panose="020B0604020202020204" pitchFamily="34" charset="0"/>
              </a:rPr>
              <a:t>same safety standards</a:t>
            </a:r>
            <a:r>
              <a:rPr lang="en-US" sz="1600" dirty="0">
                <a:solidFill>
                  <a:srgbClr val="3A7AB6"/>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as all vaccines.</a:t>
            </a:r>
          </a:p>
        </p:txBody>
      </p:sp>
      <p:sp>
        <p:nvSpPr>
          <p:cNvPr id="8" name="Title 1">
            <a:extLst>
              <a:ext uri="{FF2B5EF4-FFF2-40B4-BE49-F238E27FC236}">
                <a16:creationId xmlns:a16="http://schemas.microsoft.com/office/drawing/2014/main" id="{8960E41A-C8B5-CC4A-BA5F-E6E1FD1857E4}"/>
              </a:ext>
            </a:extLst>
          </p:cNvPr>
          <p:cNvSpPr txBox="1">
            <a:spLocks/>
          </p:cNvSpPr>
          <p:nvPr/>
        </p:nvSpPr>
        <p:spPr>
          <a:xfrm>
            <a:off x="457200" y="548640"/>
            <a:ext cx="8432800"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Safety of COVID-19 vaccines is a top priority</a:t>
            </a:r>
          </a:p>
        </p:txBody>
      </p:sp>
      <p:sp>
        <p:nvSpPr>
          <p:cNvPr id="10" name="Rectangle 9">
            <a:extLst>
              <a:ext uri="{FF2B5EF4-FFF2-40B4-BE49-F238E27FC236}">
                <a16:creationId xmlns:a16="http://schemas.microsoft.com/office/drawing/2014/main" id="{16B8C177-08F5-5549-B248-9418FB7E24BB}"/>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E0C193-4D9E-C340-AF14-948602235571}"/>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51CD9466-840C-49BC-BD9F-AACB28D7352B}"/>
              </a:ext>
            </a:extLst>
          </p:cNvPr>
          <p:cNvGrpSpPr/>
          <p:nvPr/>
        </p:nvGrpSpPr>
        <p:grpSpPr>
          <a:xfrm>
            <a:off x="627037" y="1755167"/>
            <a:ext cx="8188581" cy="3146732"/>
            <a:chOff x="555720" y="1755167"/>
            <a:chExt cx="8188581" cy="3146732"/>
          </a:xfrm>
        </p:grpSpPr>
        <p:sp>
          <p:nvSpPr>
            <p:cNvPr id="21" name="Rectangle 20">
              <a:extLst>
                <a:ext uri="{FF2B5EF4-FFF2-40B4-BE49-F238E27FC236}">
                  <a16:creationId xmlns:a16="http://schemas.microsoft.com/office/drawing/2014/main" id="{FACFF63F-0792-413A-BE8E-C5C5B9D15589}"/>
                </a:ext>
              </a:extLst>
            </p:cNvPr>
            <p:cNvSpPr/>
            <p:nvPr/>
          </p:nvSpPr>
          <p:spPr>
            <a:xfrm>
              <a:off x="689322" y="3147251"/>
              <a:ext cx="3447288" cy="1031051"/>
            </a:xfrm>
            <a:prstGeom prst="rect">
              <a:avLst/>
            </a:prstGeom>
            <a:solidFill>
              <a:schemeClr val="bg2">
                <a:alpha val="70000"/>
              </a:schemeClr>
            </a:solidFill>
          </p:spPr>
          <p:txBody>
            <a:bodyPr wrap="square" lIns="0" rIns="0">
              <a:spAutoFit/>
            </a:bodyPr>
            <a:lstStyle/>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FDA</a:t>
              </a:r>
              <a:r>
                <a:rPr lang="en-US" sz="1400" dirty="0">
                  <a:solidFill>
                    <a:srgbClr val="000000"/>
                  </a:solidFill>
                  <a:latin typeface="Arial" panose="020B0604020202020204" pitchFamily="34" charset="0"/>
                  <a:cs typeface="Arial" panose="020B0604020202020204" pitchFamily="34" charset="0"/>
                </a:rPr>
                <a:t> carefully reviews all safety data from clinical trials.</a:t>
              </a:r>
            </a:p>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ACIP</a:t>
              </a:r>
              <a:r>
                <a:rPr lang="en-US" sz="1400" dirty="0">
                  <a:solidFill>
                    <a:srgbClr val="000000"/>
                  </a:solidFill>
                  <a:latin typeface="Arial" panose="020B0604020202020204" pitchFamily="34" charset="0"/>
                  <a:cs typeface="Arial" panose="020B0604020202020204" pitchFamily="34" charset="0"/>
                </a:rPr>
                <a:t> reviews all safety data before recommending use.</a:t>
              </a:r>
            </a:p>
          </p:txBody>
        </p:sp>
        <p:sp>
          <p:nvSpPr>
            <p:cNvPr id="22" name="Rectangle 21">
              <a:extLst>
                <a:ext uri="{FF2B5EF4-FFF2-40B4-BE49-F238E27FC236}">
                  <a16:creationId xmlns:a16="http://schemas.microsoft.com/office/drawing/2014/main" id="{7C8F367A-BB28-4390-BFC6-49B74E561F6F}"/>
                </a:ext>
              </a:extLst>
            </p:cNvPr>
            <p:cNvSpPr/>
            <p:nvPr/>
          </p:nvSpPr>
          <p:spPr>
            <a:xfrm>
              <a:off x="4556991" y="3147251"/>
              <a:ext cx="3448786" cy="954107"/>
            </a:xfrm>
            <a:prstGeom prst="rect">
              <a:avLst/>
            </a:prstGeom>
            <a:solidFill>
              <a:schemeClr val="bg2">
                <a:alpha val="70000"/>
              </a:schemeClr>
            </a:solidFill>
          </p:spPr>
          <p:txBody>
            <a:bodyPr wrap="square" lIns="0" tIns="45720" rIns="91440" bIns="45720" anchor="t">
              <a:spAutoFit/>
            </a:bodyPr>
            <a:lstStyle/>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FDA</a:t>
              </a:r>
              <a:r>
                <a:rPr lang="en-US" sz="1400" dirty="0">
                  <a:solidFill>
                    <a:srgbClr val="000000"/>
                  </a:solidFill>
                  <a:latin typeface="Arial" panose="020B0604020202020204" pitchFamily="34" charset="0"/>
                  <a:cs typeface="Arial" panose="020B0604020202020204" pitchFamily="34" charset="0"/>
                </a:rPr>
                <a:t> and </a:t>
              </a:r>
              <a:r>
                <a:rPr lang="en-US" sz="1400" b="1" dirty="0">
                  <a:solidFill>
                    <a:srgbClr val="000000"/>
                  </a:solidFill>
                  <a:latin typeface="Arial" panose="020B0604020202020204" pitchFamily="34" charset="0"/>
                  <a:cs typeface="Arial" panose="020B0604020202020204" pitchFamily="34" charset="0"/>
                </a:rPr>
                <a:t>CDC</a:t>
              </a:r>
              <a:r>
                <a:rPr lang="en-US" sz="1400" dirty="0">
                  <a:solidFill>
                    <a:srgbClr val="000000"/>
                  </a:solidFill>
                  <a:latin typeface="Arial" panose="020B0604020202020204" pitchFamily="34" charset="0"/>
                  <a:cs typeface="Arial" panose="020B0604020202020204" pitchFamily="34" charset="0"/>
                </a:rPr>
                <a:t> closely monitor vaccine safety and side effects. There are systems in place that allow CDC and FDA to watch for safety issues.</a:t>
              </a:r>
            </a:p>
          </p:txBody>
        </p:sp>
        <p:pic>
          <p:nvPicPr>
            <p:cNvPr id="25" name="Picture 24" descr="Logo&#10;&#10;Description automatically generated">
              <a:extLst>
                <a:ext uri="{FF2B5EF4-FFF2-40B4-BE49-F238E27FC236}">
                  <a16:creationId xmlns:a16="http://schemas.microsoft.com/office/drawing/2014/main" id="{D534C79E-C95A-4F35-B337-8FB4B04D6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200" y="2185920"/>
              <a:ext cx="870313" cy="870313"/>
            </a:xfrm>
            <a:prstGeom prst="rect">
              <a:avLst/>
            </a:prstGeom>
          </p:spPr>
        </p:pic>
        <p:pic>
          <p:nvPicPr>
            <p:cNvPr id="28" name="Picture 27">
              <a:extLst>
                <a:ext uri="{FF2B5EF4-FFF2-40B4-BE49-F238E27FC236}">
                  <a16:creationId xmlns:a16="http://schemas.microsoft.com/office/drawing/2014/main" id="{2EA4BF79-B7C9-4BC9-86BE-6E8E0A85FAE4}"/>
                </a:ext>
              </a:extLst>
            </p:cNvPr>
            <p:cNvPicPr>
              <a:picLocks noChangeAspect="1"/>
            </p:cNvPicPr>
            <p:nvPr/>
          </p:nvPicPr>
          <p:blipFill rotWithShape="1">
            <a:blip r:embed="rId4">
              <a:extLst>
                <a:ext uri="{28A0092B-C50C-407E-A947-70E740481C1C}">
                  <a14:useLocalDpi xmlns:a14="http://schemas.microsoft.com/office/drawing/2010/main" val="0"/>
                </a:ext>
              </a:extLst>
            </a:blip>
            <a:srcRect l="-6688" r="-2671" b="-10695"/>
            <a:stretch/>
          </p:blipFill>
          <p:spPr>
            <a:xfrm>
              <a:off x="5912170" y="2226280"/>
              <a:ext cx="1248169" cy="894939"/>
            </a:xfrm>
            <a:prstGeom prst="rect">
              <a:avLst/>
            </a:prstGeom>
          </p:spPr>
        </p:pic>
        <p:sp>
          <p:nvSpPr>
            <p:cNvPr id="30" name="TextBox 29">
              <a:extLst>
                <a:ext uri="{FF2B5EF4-FFF2-40B4-BE49-F238E27FC236}">
                  <a16:creationId xmlns:a16="http://schemas.microsoft.com/office/drawing/2014/main" id="{78806325-8683-400D-B6B1-2AE570A2EC10}"/>
                </a:ext>
              </a:extLst>
            </p:cNvPr>
            <p:cNvSpPr txBox="1"/>
            <p:nvPr/>
          </p:nvSpPr>
          <p:spPr>
            <a:xfrm>
              <a:off x="2212315" y="2367817"/>
              <a:ext cx="1149306" cy="646331"/>
            </a:xfrm>
            <a:prstGeom prst="rect">
              <a:avLst/>
            </a:prstGeom>
            <a:noFill/>
          </p:spPr>
          <p:txBody>
            <a:bodyPr wrap="square" rtlCol="0">
              <a:spAutoFit/>
            </a:bodyPr>
            <a:lstStyle/>
            <a:p>
              <a:pPr algn="ctr"/>
              <a:r>
                <a:rPr lang="en-US" sz="3600" b="1" dirty="0">
                  <a:solidFill>
                    <a:srgbClr val="3A7AB6"/>
                  </a:solidFill>
                  <a:latin typeface="Arial Narrow" panose="020B0604020202020204" pitchFamily="34" charset="0"/>
                  <a:cs typeface="Arial Narrow" panose="020B0604020202020204" pitchFamily="34" charset="0"/>
                </a:rPr>
                <a:t>ACIP</a:t>
              </a:r>
              <a:endParaRPr lang="en-US" sz="5400" b="1" dirty="0">
                <a:solidFill>
                  <a:srgbClr val="3A7AB6"/>
                </a:solidFill>
                <a:latin typeface="Arial Narrow" panose="020B0604020202020204" pitchFamily="34" charset="0"/>
                <a:cs typeface="Arial Narrow" panose="020B0604020202020204" pitchFamily="34" charset="0"/>
              </a:endParaRPr>
            </a:p>
          </p:txBody>
        </p:sp>
        <p:grpSp>
          <p:nvGrpSpPr>
            <p:cNvPr id="31" name="Group 30">
              <a:extLst>
                <a:ext uri="{FF2B5EF4-FFF2-40B4-BE49-F238E27FC236}">
                  <a16:creationId xmlns:a16="http://schemas.microsoft.com/office/drawing/2014/main" id="{6E347EF4-031E-448B-ADCD-4598F8423002}"/>
                </a:ext>
              </a:extLst>
            </p:cNvPr>
            <p:cNvGrpSpPr/>
            <p:nvPr/>
          </p:nvGrpSpPr>
          <p:grpSpPr>
            <a:xfrm>
              <a:off x="555720" y="1765294"/>
              <a:ext cx="7143540" cy="365642"/>
              <a:chOff x="555720" y="1765294"/>
              <a:chExt cx="7143540" cy="365642"/>
            </a:xfrm>
          </p:grpSpPr>
          <p:sp>
            <p:nvSpPr>
              <p:cNvPr id="37" name="Rectangle 36">
                <a:extLst>
                  <a:ext uri="{FF2B5EF4-FFF2-40B4-BE49-F238E27FC236}">
                    <a16:creationId xmlns:a16="http://schemas.microsoft.com/office/drawing/2014/main" id="{36E3C9B8-7EA8-4969-9AB6-9FE1A91763F7}"/>
                  </a:ext>
                </a:extLst>
              </p:cNvPr>
              <p:cNvSpPr/>
              <p:nvPr/>
            </p:nvSpPr>
            <p:spPr>
              <a:xfrm>
                <a:off x="555720" y="1765294"/>
                <a:ext cx="3434177" cy="365642"/>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A2F3E91-C8B7-4CA9-A727-6EFFD53BF107}"/>
                  </a:ext>
                </a:extLst>
              </p:cNvPr>
              <p:cNvSpPr/>
              <p:nvPr/>
            </p:nvSpPr>
            <p:spPr>
              <a:xfrm>
                <a:off x="4405749" y="1765294"/>
                <a:ext cx="3293511" cy="365642"/>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9C1073C-D665-4E9C-862D-23688C1BD84D}"/>
                  </a:ext>
                </a:extLst>
              </p:cNvPr>
              <p:cNvSpPr txBox="1"/>
              <p:nvPr/>
            </p:nvSpPr>
            <p:spPr>
              <a:xfrm>
                <a:off x="689324" y="1787829"/>
                <a:ext cx="2672297" cy="338554"/>
              </a:xfrm>
              <a:prstGeom prst="rect">
                <a:avLst/>
              </a:prstGeom>
              <a:noFill/>
            </p:spPr>
            <p:txBody>
              <a:bodyPr wrap="square" lIns="0" rtlCol="0">
                <a:spAutoFit/>
              </a:bodyPr>
              <a:lstStyle/>
              <a:p>
                <a:pPr>
                  <a:spcAft>
                    <a:spcPts val="1200"/>
                  </a:spcAft>
                </a:pPr>
                <a:r>
                  <a:rPr lang="en-US" sz="1600" b="1" dirty="0">
                    <a:solidFill>
                      <a:srgbClr val="FFFFFF"/>
                    </a:solidFill>
                    <a:latin typeface="Arial Black" panose="020B0604020202020204" pitchFamily="34" charset="0"/>
                    <a:cs typeface="Arial Black" panose="020B0604020202020204" pitchFamily="34" charset="0"/>
                  </a:rPr>
                  <a:t>Before Authorization</a:t>
                </a:r>
                <a:endParaRPr lang="en-US" sz="1300" b="1" dirty="0">
                  <a:solidFill>
                    <a:srgbClr val="4EA34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EFC2EE7-3DD1-4B0D-BE7B-C85A16276137}"/>
                  </a:ext>
                </a:extLst>
              </p:cNvPr>
              <p:cNvSpPr txBox="1"/>
              <p:nvPr/>
            </p:nvSpPr>
            <p:spPr>
              <a:xfrm>
                <a:off x="4492575" y="1787830"/>
                <a:ext cx="2458530" cy="338554"/>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After Authorization</a:t>
                </a:r>
                <a:endParaRPr lang="en-US" sz="1300" b="1" dirty="0">
                  <a:solidFill>
                    <a:srgbClr val="1D624D"/>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3E9A1F2E-2715-4DDE-A146-E3D0547AAA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663" y="1814544"/>
                <a:ext cx="270329" cy="270329"/>
              </a:xfrm>
              <a:prstGeom prst="rect">
                <a:avLst/>
              </a:prstGeom>
            </p:spPr>
          </p:pic>
          <p:pic>
            <p:nvPicPr>
              <p:cNvPr id="42" name="Picture 41">
                <a:extLst>
                  <a:ext uri="{FF2B5EF4-FFF2-40B4-BE49-F238E27FC236}">
                    <a16:creationId xmlns:a16="http://schemas.microsoft.com/office/drawing/2014/main" id="{25D0F3D3-A9EB-4326-AA5C-CC3908AE48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1557" y="1814544"/>
                <a:ext cx="270329" cy="270329"/>
              </a:xfrm>
              <a:prstGeom prst="rect">
                <a:avLst/>
              </a:prstGeom>
            </p:spPr>
          </p:pic>
        </p:grpSp>
        <p:pic>
          <p:nvPicPr>
            <p:cNvPr id="32" name="Picture 31" descr="Logo&#10;&#10;Description automatically generated">
              <a:extLst>
                <a:ext uri="{FF2B5EF4-FFF2-40B4-BE49-F238E27FC236}">
                  <a16:creationId xmlns:a16="http://schemas.microsoft.com/office/drawing/2014/main" id="{D1197AC1-B753-4947-8220-239D1A557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954" y="2185920"/>
              <a:ext cx="870313" cy="870313"/>
            </a:xfrm>
            <a:prstGeom prst="rect">
              <a:avLst/>
            </a:prstGeom>
          </p:spPr>
        </p:pic>
        <p:pic>
          <p:nvPicPr>
            <p:cNvPr id="33" name="Picture 32">
              <a:hlinkClick r:id="rId7"/>
              <a:extLst>
                <a:ext uri="{FF2B5EF4-FFF2-40B4-BE49-F238E27FC236}">
                  <a16:creationId xmlns:a16="http://schemas.microsoft.com/office/drawing/2014/main" id="{249C6069-A365-486F-9BE5-B4E8ECFCBC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4117017"/>
              <a:ext cx="2155505" cy="201908"/>
            </a:xfrm>
            <a:prstGeom prst="rect">
              <a:avLst/>
            </a:prstGeom>
          </p:spPr>
        </p:pic>
        <p:pic>
          <p:nvPicPr>
            <p:cNvPr id="34" name="Picture 33">
              <a:hlinkClick r:id="rId9"/>
              <a:extLst>
                <a:ext uri="{FF2B5EF4-FFF2-40B4-BE49-F238E27FC236}">
                  <a16:creationId xmlns:a16="http://schemas.microsoft.com/office/drawing/2014/main" id="{9F8ED90A-47E5-45E6-9C4B-2CCE78DE78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1105" y="4076609"/>
              <a:ext cx="1793196" cy="348340"/>
            </a:xfrm>
            <a:prstGeom prst="rect">
              <a:avLst/>
            </a:prstGeom>
          </p:spPr>
        </p:pic>
        <p:sp>
          <p:nvSpPr>
            <p:cNvPr id="35" name="Rectangle 34">
              <a:extLst>
                <a:ext uri="{FF2B5EF4-FFF2-40B4-BE49-F238E27FC236}">
                  <a16:creationId xmlns:a16="http://schemas.microsoft.com/office/drawing/2014/main" id="{9A1D4A59-915D-4C3F-9999-2EC9B1207CF0}"/>
                </a:ext>
              </a:extLst>
            </p:cNvPr>
            <p:cNvSpPr/>
            <p:nvPr/>
          </p:nvSpPr>
          <p:spPr>
            <a:xfrm>
              <a:off x="4162799" y="1755167"/>
              <a:ext cx="89615" cy="293161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B2A3883-6424-4AC7-95E3-1AD356B61265}"/>
                </a:ext>
              </a:extLst>
            </p:cNvPr>
            <p:cNvSpPr txBox="1"/>
            <p:nvPr/>
          </p:nvSpPr>
          <p:spPr>
            <a:xfrm>
              <a:off x="4425316" y="4471012"/>
              <a:ext cx="3284911" cy="430887"/>
            </a:xfrm>
            <a:prstGeom prst="rect">
              <a:avLst/>
            </a:prstGeom>
            <a:solidFill>
              <a:schemeClr val="bg2">
                <a:lumMod val="95000"/>
              </a:schemeClr>
            </a:solidFill>
          </p:spPr>
          <p:txBody>
            <a:bodyPr wrap="square" rtlCol="0">
              <a:spAutoFit/>
            </a:bodyPr>
            <a:lstStyle/>
            <a:p>
              <a:pPr algn="ctr"/>
              <a:r>
                <a:rPr lang="en-US" sz="1050" b="1" dirty="0">
                  <a:solidFill>
                    <a:srgbClr val="3A7AB6"/>
                  </a:solidFill>
                  <a:latin typeface="Arial" panose="020B0604020202020204" pitchFamily="34" charset="0"/>
                  <a:cs typeface="Arial" panose="020B0604020202020204" pitchFamily="34" charset="0"/>
                </a:rPr>
                <a:t>V-safe: </a:t>
              </a:r>
              <a:r>
                <a:rPr lang="en-US" sz="1050" b="1" dirty="0">
                  <a:solidFill>
                    <a:srgbClr val="3A7AB6"/>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https://www.cdc.gov/coronavirus/2019-ncov/vaccines/safety/vsafe.html</a:t>
              </a:r>
              <a:r>
                <a:rPr lang="en-US" sz="1050" b="1" dirty="0">
                  <a:solidFill>
                    <a:srgbClr val="3A7AB6"/>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7890015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4383B-313E-41F2-8556-236ED46C9ABD}"/>
              </a:ext>
            </a:extLst>
          </p:cNvPr>
          <p:cNvSpPr/>
          <p:nvPr/>
        </p:nvSpPr>
        <p:spPr>
          <a:xfrm>
            <a:off x="469214" y="1416103"/>
            <a:ext cx="3770584" cy="400110"/>
          </a:xfrm>
          <a:prstGeom prst="rect">
            <a:avLst/>
          </a:prstGeom>
        </p:spPr>
        <p:txBody>
          <a:bodyPr wrap="none" lIns="91440" tIns="45720" rIns="91440" bIns="45720" anchor="t">
            <a:spAutoFit/>
          </a:bodyPr>
          <a:lstStyle/>
          <a:p>
            <a:r>
              <a:rPr lang="en-US" sz="2000" b="1" dirty="0">
                <a:solidFill>
                  <a:srgbClr val="3A7AB6"/>
                </a:solidFill>
                <a:latin typeface="Arial" panose="020B0604020202020204" pitchFamily="34" charset="0"/>
                <a:cs typeface="Arial" panose="020B0604020202020204" pitchFamily="34" charset="0"/>
              </a:rPr>
              <a:t>Getting a COVID-19 vaccine...</a:t>
            </a:r>
          </a:p>
        </p:txBody>
      </p:sp>
      <p:sp>
        <p:nvSpPr>
          <p:cNvPr id="11" name="Title 1">
            <a:extLst>
              <a:ext uri="{FF2B5EF4-FFF2-40B4-BE49-F238E27FC236}">
                <a16:creationId xmlns:a16="http://schemas.microsoft.com/office/drawing/2014/main" id="{66860EA2-F7B2-4647-9E0B-3B1C7707FD1F}"/>
              </a:ext>
            </a:extLst>
          </p:cNvPr>
          <p:cNvSpPr txBox="1">
            <a:spLocks/>
          </p:cNvSpPr>
          <p:nvPr/>
        </p:nvSpPr>
        <p:spPr>
          <a:xfrm>
            <a:off x="457200" y="548640"/>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COVID-19 vaccination will help protect you from COVID-19</a:t>
            </a:r>
          </a:p>
        </p:txBody>
      </p:sp>
      <p:sp>
        <p:nvSpPr>
          <p:cNvPr id="15" name="Rectangle 14">
            <a:extLst>
              <a:ext uri="{FF2B5EF4-FFF2-40B4-BE49-F238E27FC236}">
                <a16:creationId xmlns:a16="http://schemas.microsoft.com/office/drawing/2014/main" id="{1F4170AC-C593-7446-8258-B475BDD4E1B9}"/>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BB5B41-72B1-8545-9E03-3F3756E368F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C92C552-99C0-4A80-B76D-8DC7AF35DC8C}"/>
              </a:ext>
            </a:extLst>
          </p:cNvPr>
          <p:cNvGrpSpPr/>
          <p:nvPr/>
        </p:nvGrpSpPr>
        <p:grpSpPr>
          <a:xfrm>
            <a:off x="2015436" y="2052459"/>
            <a:ext cx="4785335" cy="2593588"/>
            <a:chOff x="805761" y="2061984"/>
            <a:chExt cx="4785335" cy="2593588"/>
          </a:xfrm>
        </p:grpSpPr>
        <p:sp>
          <p:nvSpPr>
            <p:cNvPr id="23" name="Rectangle 22">
              <a:extLst>
                <a:ext uri="{FF2B5EF4-FFF2-40B4-BE49-F238E27FC236}">
                  <a16:creationId xmlns:a16="http://schemas.microsoft.com/office/drawing/2014/main" id="{2C87396F-33C1-425D-B878-5614F9AA9A78}"/>
                </a:ext>
              </a:extLst>
            </p:cNvPr>
            <p:cNvSpPr/>
            <p:nvPr/>
          </p:nvSpPr>
          <p:spPr>
            <a:xfrm>
              <a:off x="805761" y="3701465"/>
              <a:ext cx="2057400" cy="954107"/>
            </a:xfrm>
            <a:prstGeom prst="rect">
              <a:avLst/>
            </a:prstGeom>
          </p:spPr>
          <p:txBody>
            <a:bodyPr wrap="square" lIns="91440" tIns="45720" rIns="91440" bIns="45720" anchor="t">
              <a:spAutoFit/>
            </a:bodyPr>
            <a:lstStyle/>
            <a:p>
              <a:pPr marL="228600" lvl="1" indent="-228600">
                <a:spcBef>
                  <a:spcPts val="1000"/>
                </a:spcBef>
                <a:buClr>
                  <a:srgbClr val="3A7AB6"/>
                </a:buClr>
                <a:buFont typeface="Wingdings" pitchFamily="2" charset="2"/>
                <a:buChar char="§"/>
              </a:pPr>
              <a:r>
                <a:rPr lang="en-US" sz="1400" dirty="0">
                  <a:solidFill>
                    <a:srgbClr val="000000"/>
                  </a:solidFill>
                  <a:latin typeface="Arial" panose="020B0604020202020204" pitchFamily="34" charset="0"/>
                  <a:cs typeface="Arial" panose="020B0604020202020204" pitchFamily="34" charset="0"/>
                </a:rPr>
                <a:t>Will help create an immune response in your body against the virus</a:t>
              </a:r>
            </a:p>
          </p:txBody>
        </p:sp>
        <p:sp>
          <p:nvSpPr>
            <p:cNvPr id="25" name="Rectangle 24">
              <a:extLst>
                <a:ext uri="{FF2B5EF4-FFF2-40B4-BE49-F238E27FC236}">
                  <a16:creationId xmlns:a16="http://schemas.microsoft.com/office/drawing/2014/main" id="{5CEA61D6-C78D-4C75-A544-6D072A55BF01}"/>
                </a:ext>
              </a:extLst>
            </p:cNvPr>
            <p:cNvSpPr/>
            <p:nvPr/>
          </p:nvSpPr>
          <p:spPr>
            <a:xfrm>
              <a:off x="3533696" y="3701465"/>
              <a:ext cx="2057400" cy="954107"/>
            </a:xfrm>
            <a:prstGeom prst="rect">
              <a:avLst/>
            </a:prstGeom>
          </p:spPr>
          <p:txBody>
            <a:bodyPr wrap="square" lIns="91440" tIns="45720" rIns="91440" bIns="45720" anchor="t">
              <a:spAutoFit/>
            </a:bodyPr>
            <a:lstStyle/>
            <a:p>
              <a:pPr marL="228600" lvl="1" indent="-228600">
                <a:spcBef>
                  <a:spcPts val="1000"/>
                </a:spcBef>
                <a:buClr>
                  <a:srgbClr val="3A7AB6"/>
                </a:buClr>
                <a:buFont typeface="Wingdings" pitchFamily="2" charset="2"/>
                <a:buChar char="§"/>
              </a:pPr>
              <a:r>
                <a:rPr lang="en-US" sz="1400" dirty="0">
                  <a:solidFill>
                    <a:srgbClr val="000000"/>
                  </a:solidFill>
                  <a:latin typeface="Arial" panose="020B0604020202020204" pitchFamily="34" charset="0"/>
                  <a:cs typeface="Arial" panose="020B0604020202020204" pitchFamily="34" charset="0"/>
                </a:rPr>
                <a:t>May help keep you from getting severely ill, even if you do get COVID-19</a:t>
              </a:r>
            </a:p>
          </p:txBody>
        </p:sp>
        <p:pic>
          <p:nvPicPr>
            <p:cNvPr id="26" name="Picture 25">
              <a:extLst>
                <a:ext uri="{FF2B5EF4-FFF2-40B4-BE49-F238E27FC236}">
                  <a16:creationId xmlns:a16="http://schemas.microsoft.com/office/drawing/2014/main" id="{689CACB7-7686-4217-A5FE-40B157515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151" y="2079287"/>
              <a:ext cx="1125969" cy="1372004"/>
            </a:xfrm>
            <a:prstGeom prst="rect">
              <a:avLst/>
            </a:prstGeom>
          </p:spPr>
        </p:pic>
        <p:pic>
          <p:nvPicPr>
            <p:cNvPr id="27" name="Picture 26">
              <a:extLst>
                <a:ext uri="{FF2B5EF4-FFF2-40B4-BE49-F238E27FC236}">
                  <a16:creationId xmlns:a16="http://schemas.microsoft.com/office/drawing/2014/main" id="{40A36B83-48DA-47EB-B0A8-39F60065F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072" y="2061984"/>
              <a:ext cx="1435856" cy="1389307"/>
            </a:xfrm>
            <a:prstGeom prst="rect">
              <a:avLst/>
            </a:prstGeom>
          </p:spPr>
        </p:pic>
      </p:grpSp>
      <p:sp>
        <p:nvSpPr>
          <p:cNvPr id="28" name="Rectangle 27">
            <a:extLst>
              <a:ext uri="{FF2B5EF4-FFF2-40B4-BE49-F238E27FC236}">
                <a16:creationId xmlns:a16="http://schemas.microsoft.com/office/drawing/2014/main" id="{A5CD13D4-AB47-4431-A8C5-77B3686F574F}"/>
              </a:ext>
            </a:extLst>
          </p:cNvPr>
          <p:cNvSpPr/>
          <p:nvPr/>
        </p:nvSpPr>
        <p:spPr>
          <a:xfrm>
            <a:off x="4400630" y="2018574"/>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6984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A071383-052C-8149-9E5C-A7605E9F4C86}"/>
              </a:ext>
            </a:extLst>
          </p:cNvPr>
          <p:cNvGrpSpPr/>
          <p:nvPr/>
        </p:nvGrpSpPr>
        <p:grpSpPr>
          <a:xfrm>
            <a:off x="555171" y="1557501"/>
            <a:ext cx="8022773" cy="365642"/>
            <a:chOff x="555171" y="1492188"/>
            <a:chExt cx="8022773" cy="2576286"/>
          </a:xfrm>
        </p:grpSpPr>
        <p:sp>
          <p:nvSpPr>
            <p:cNvPr id="30" name="Rectangle 29">
              <a:extLst>
                <a:ext uri="{FF2B5EF4-FFF2-40B4-BE49-F238E27FC236}">
                  <a16:creationId xmlns:a16="http://schemas.microsoft.com/office/drawing/2014/main" id="{A4E89AF6-EEA3-A144-B0C2-A284DA4CEDE1}"/>
                </a:ext>
              </a:extLst>
            </p:cNvPr>
            <p:cNvSpPr/>
            <p:nvPr/>
          </p:nvSpPr>
          <p:spPr>
            <a:xfrm>
              <a:off x="555171" y="1492188"/>
              <a:ext cx="2478315" cy="2576286"/>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7687976-4D89-384C-AEAF-068E42F748DF}"/>
                </a:ext>
              </a:extLst>
            </p:cNvPr>
            <p:cNvSpPr/>
            <p:nvPr/>
          </p:nvSpPr>
          <p:spPr>
            <a:xfrm>
              <a:off x="3334657" y="1492188"/>
              <a:ext cx="2478315" cy="25762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B4EEB18-AFE6-1643-B1CB-7B0AD8BB18D4}"/>
                </a:ext>
              </a:extLst>
            </p:cNvPr>
            <p:cNvSpPr/>
            <p:nvPr/>
          </p:nvSpPr>
          <p:spPr>
            <a:xfrm>
              <a:off x="6099629" y="1492188"/>
              <a:ext cx="2478315" cy="25762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05D4C1C0-EF9B-3A4A-BF9C-B5AFBAA2FAE0}"/>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FC1766-A335-B44A-B49B-463B184D101A}"/>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931CE09-52C5-5C43-93FF-6756C6E7632C}"/>
              </a:ext>
            </a:extLst>
          </p:cNvPr>
          <p:cNvSpPr txBox="1">
            <a:spLocks/>
          </p:cNvSpPr>
          <p:nvPr/>
        </p:nvSpPr>
        <p:spPr>
          <a:xfrm>
            <a:off x="457200" y="548640"/>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What to expect before, during, and after COVID-19 vaccination </a:t>
            </a:r>
          </a:p>
        </p:txBody>
      </p:sp>
      <p:sp>
        <p:nvSpPr>
          <p:cNvPr id="11" name="TextBox 10">
            <a:extLst>
              <a:ext uri="{FF2B5EF4-FFF2-40B4-BE49-F238E27FC236}">
                <a16:creationId xmlns:a16="http://schemas.microsoft.com/office/drawing/2014/main" id="{0C0F151E-19DF-2541-A254-B8D76F0A6AD6}"/>
              </a:ext>
            </a:extLst>
          </p:cNvPr>
          <p:cNvSpPr txBox="1"/>
          <p:nvPr/>
        </p:nvSpPr>
        <p:spPr>
          <a:xfrm>
            <a:off x="738701" y="1580036"/>
            <a:ext cx="2122713" cy="1595309"/>
          </a:xfrm>
          <a:prstGeom prst="rect">
            <a:avLst/>
          </a:prstGeom>
          <a:noFill/>
        </p:spPr>
        <p:txBody>
          <a:bodyPr wrap="square" lIns="0" rtlCol="0">
            <a:spAutoFit/>
          </a:bodyPr>
          <a:lstStyle/>
          <a:p>
            <a:pPr>
              <a:spcAft>
                <a:spcPts val="1200"/>
              </a:spcAft>
            </a:pPr>
            <a:r>
              <a:rPr lang="en-US" sz="1600" b="1" dirty="0">
                <a:solidFill>
                  <a:srgbClr val="FFFFFF"/>
                </a:solidFill>
                <a:latin typeface="Arial Black" panose="020B0604020202020204" pitchFamily="34" charset="0"/>
                <a:cs typeface="Arial Black" panose="020B0604020202020204" pitchFamily="34" charset="0"/>
              </a:rPr>
              <a:t>Before</a:t>
            </a:r>
            <a:endParaRPr lang="en-US" sz="1300" b="1" dirty="0">
              <a:solidFill>
                <a:srgbClr val="FFFFFF"/>
              </a:solidFill>
              <a:latin typeface="Arial Black" panose="020B0604020202020204" pitchFamily="34" charset="0"/>
              <a:cs typeface="Arial Black" panose="020B0604020202020204" pitchFamily="34" charset="0"/>
            </a:endParaRPr>
          </a:p>
          <a:p>
            <a:pPr marL="171450" lvl="1" indent="-171450">
              <a:spcBef>
                <a:spcPts val="400"/>
              </a:spcBef>
              <a:buFont typeface="Wingdings" pitchFamily="2" charset="2"/>
              <a:buChar char="§"/>
            </a:pPr>
            <a:r>
              <a:rPr lang="en-US" sz="1300" b="1" dirty="0">
                <a:solidFill>
                  <a:srgbClr val="4EA346"/>
                </a:solidFill>
                <a:latin typeface="Arial" panose="020B0604020202020204" pitchFamily="34" charset="0"/>
                <a:cs typeface="Arial" panose="020B0604020202020204" pitchFamily="34" charset="0"/>
              </a:rPr>
              <a:t>Learn about COVID-19 vaccines.</a:t>
            </a:r>
          </a:p>
          <a:p>
            <a:pPr marL="171450" lvl="1" indent="-171450">
              <a:spcBef>
                <a:spcPts val="400"/>
              </a:spcBef>
              <a:buFont typeface="Wingdings" pitchFamily="2" charset="2"/>
              <a:buChar char="§"/>
            </a:pPr>
            <a:r>
              <a:rPr lang="en-US" sz="1300" b="1" dirty="0">
                <a:solidFill>
                  <a:srgbClr val="4EA346"/>
                </a:solidFill>
                <a:latin typeface="Arial" panose="020B0604020202020204" pitchFamily="34" charset="0"/>
                <a:cs typeface="Arial" panose="020B0604020202020204" pitchFamily="34" charset="0"/>
              </a:rPr>
              <a:t>See if COVID-19 vaccination is recommended for you.</a:t>
            </a:r>
          </a:p>
        </p:txBody>
      </p:sp>
      <p:sp>
        <p:nvSpPr>
          <p:cNvPr id="12" name="TextBox 11">
            <a:extLst>
              <a:ext uri="{FF2B5EF4-FFF2-40B4-BE49-F238E27FC236}">
                <a16:creationId xmlns:a16="http://schemas.microsoft.com/office/drawing/2014/main" id="{F7997CA2-72AE-BB48-8BE3-D8B72E47A038}"/>
              </a:ext>
            </a:extLst>
          </p:cNvPr>
          <p:cNvSpPr txBox="1"/>
          <p:nvPr/>
        </p:nvSpPr>
        <p:spPr>
          <a:xfrm>
            <a:off x="3454942" y="1580037"/>
            <a:ext cx="2121408" cy="1995418"/>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During</a:t>
            </a:r>
            <a:endParaRPr lang="en-US" sz="1300" dirty="0">
              <a:solidFill>
                <a:srgbClr val="FFFFFF"/>
              </a:solidFill>
              <a:latin typeface="Arial" panose="020B0604020202020204" pitchFamily="34" charset="0"/>
              <a:cs typeface="Arial" panose="020B0604020202020204" pitchFamily="34" charset="0"/>
            </a:endParaRPr>
          </a:p>
          <a:p>
            <a:pPr marL="173736" lvl="1" indent="-173736">
              <a:spcBef>
                <a:spcPts val="400"/>
              </a:spcBef>
              <a:buClr>
                <a:srgbClr val="3A7AB6"/>
              </a:buClr>
              <a:buFont typeface="Wingdings" pitchFamily="2" charset="2"/>
              <a:buChar char="§"/>
            </a:pPr>
            <a:r>
              <a:rPr lang="en-US" sz="1300" b="1" dirty="0">
                <a:solidFill>
                  <a:srgbClr val="3A7AB6"/>
                </a:solidFill>
                <a:latin typeface="Arial" panose="020B0604020202020204" pitchFamily="34" charset="0"/>
                <a:cs typeface="Arial" panose="020B0604020202020204" pitchFamily="34" charset="0"/>
              </a:rPr>
              <a:t>Read the fact sheet that tells you about the specific COVID-19 vaccine you receive.</a:t>
            </a:r>
          </a:p>
          <a:p>
            <a:pPr marL="173736" lvl="1" indent="-173736">
              <a:spcBef>
                <a:spcPts val="400"/>
              </a:spcBef>
              <a:buClr>
                <a:srgbClr val="3A7AB6"/>
              </a:buClr>
              <a:buFont typeface="Wingdings" pitchFamily="2" charset="2"/>
              <a:buChar char="§"/>
            </a:pPr>
            <a:r>
              <a:rPr lang="en-US" sz="1300" b="1" dirty="0">
                <a:solidFill>
                  <a:srgbClr val="3A7AB6"/>
                </a:solidFill>
                <a:latin typeface="Arial" panose="020B0604020202020204" pitchFamily="34" charset="0"/>
                <a:cs typeface="Arial" panose="020B0604020202020204" pitchFamily="34" charset="0"/>
              </a:rPr>
              <a:t>Receive a vaccination record card. </a:t>
            </a:r>
          </a:p>
        </p:txBody>
      </p:sp>
      <p:sp>
        <p:nvSpPr>
          <p:cNvPr id="13" name="TextBox 12">
            <a:extLst>
              <a:ext uri="{FF2B5EF4-FFF2-40B4-BE49-F238E27FC236}">
                <a16:creationId xmlns:a16="http://schemas.microsoft.com/office/drawing/2014/main" id="{1EA71E13-DD6C-7947-B0DF-AE49A0C7C79D}"/>
              </a:ext>
            </a:extLst>
          </p:cNvPr>
          <p:cNvSpPr txBox="1"/>
          <p:nvPr/>
        </p:nvSpPr>
        <p:spPr>
          <a:xfrm>
            <a:off x="6271477" y="1580037"/>
            <a:ext cx="2121408" cy="2646878"/>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After</a:t>
            </a:r>
            <a:endParaRPr lang="en-US" sz="1300" dirty="0">
              <a:solidFill>
                <a:srgbClr val="FFFFFF"/>
              </a:solidFill>
              <a:latin typeface="Arial" panose="020B0604020202020204" pitchFamily="34" charset="0"/>
              <a:cs typeface="Arial" panose="020B0604020202020204" pitchFamily="34" charset="0"/>
            </a:endParaRP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Expect some </a:t>
            </a:r>
            <a:br>
              <a:rPr lang="en-US" sz="1300" b="1" dirty="0">
                <a:solidFill>
                  <a:srgbClr val="1D624D"/>
                </a:solidFill>
                <a:latin typeface="Arial" panose="020B0604020202020204" pitchFamily="34" charset="0"/>
                <a:cs typeface="Arial" panose="020B0604020202020204" pitchFamily="34" charset="0"/>
              </a:rPr>
            </a:br>
            <a:r>
              <a:rPr lang="en-US" sz="1300" b="1" dirty="0">
                <a:solidFill>
                  <a:srgbClr val="1D624D"/>
                </a:solidFill>
                <a:latin typeface="Arial" panose="020B0604020202020204" pitchFamily="34" charset="0"/>
                <a:cs typeface="Arial" panose="020B0604020202020204" pitchFamily="34" charset="0"/>
              </a:rPr>
              <a:t>side effects.</a:t>
            </a: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Enroll in v-safe. V-safe will remind you if you need a second shot.</a:t>
            </a: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Continue using all </a:t>
            </a:r>
            <a:br>
              <a:rPr lang="en-US" sz="1300" b="1" dirty="0">
                <a:solidFill>
                  <a:srgbClr val="1D624D"/>
                </a:solidFill>
                <a:latin typeface="Arial" panose="020B0604020202020204" pitchFamily="34" charset="0"/>
                <a:cs typeface="Arial" panose="020B0604020202020204" pitchFamily="34" charset="0"/>
              </a:rPr>
            </a:br>
            <a:r>
              <a:rPr lang="en-US" sz="1300" b="1" dirty="0">
                <a:solidFill>
                  <a:srgbClr val="1D624D"/>
                </a:solidFill>
                <a:latin typeface="Arial" panose="020B0604020202020204" pitchFamily="34" charset="0"/>
                <a:cs typeface="Arial" panose="020B0604020202020204" pitchFamily="34" charset="0"/>
              </a:rPr>
              <a:t>the measures to protect yourself and others.</a:t>
            </a:r>
          </a:p>
        </p:txBody>
      </p:sp>
      <p:grpSp>
        <p:nvGrpSpPr>
          <p:cNvPr id="33" name="Group 32">
            <a:extLst>
              <a:ext uri="{FF2B5EF4-FFF2-40B4-BE49-F238E27FC236}">
                <a16:creationId xmlns:a16="http://schemas.microsoft.com/office/drawing/2014/main" id="{A87069C8-964F-A049-A689-FC0AC2DD69AE}"/>
              </a:ext>
            </a:extLst>
          </p:cNvPr>
          <p:cNvGrpSpPr/>
          <p:nvPr/>
        </p:nvGrpSpPr>
        <p:grpSpPr>
          <a:xfrm>
            <a:off x="3133745" y="1557501"/>
            <a:ext cx="2865400" cy="2576286"/>
            <a:chOff x="3133745" y="1557501"/>
            <a:chExt cx="2865400" cy="2576286"/>
          </a:xfrm>
        </p:grpSpPr>
        <p:sp>
          <p:nvSpPr>
            <p:cNvPr id="20" name="Rectangle 19">
              <a:extLst>
                <a:ext uri="{FF2B5EF4-FFF2-40B4-BE49-F238E27FC236}">
                  <a16:creationId xmlns:a16="http://schemas.microsoft.com/office/drawing/2014/main" id="{C7984787-8815-AF4C-8E0D-9DAB10F340CB}"/>
                </a:ext>
              </a:extLst>
            </p:cNvPr>
            <p:cNvSpPr/>
            <p:nvPr/>
          </p:nvSpPr>
          <p:spPr>
            <a:xfrm>
              <a:off x="3133745"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3231CF-2F2D-F449-B8C2-1A4F04A7CB20}"/>
                </a:ext>
              </a:extLst>
            </p:cNvPr>
            <p:cNvSpPr/>
            <p:nvPr/>
          </p:nvSpPr>
          <p:spPr>
            <a:xfrm>
              <a:off x="5899480"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F3180584-9DF3-7042-9F23-5F9E60EB239B}"/>
              </a:ext>
            </a:extLst>
          </p:cNvPr>
          <p:cNvSpPr txBox="1"/>
          <p:nvPr/>
        </p:nvSpPr>
        <p:spPr>
          <a:xfrm>
            <a:off x="555171" y="4345811"/>
            <a:ext cx="8033657" cy="307777"/>
          </a:xfrm>
          <a:prstGeom prst="rect">
            <a:avLst/>
          </a:prstGeom>
          <a:solidFill>
            <a:schemeClr val="bg2">
              <a:lumMod val="95000"/>
            </a:schemeClr>
          </a:solid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rPr>
              <a:t>V-safe: </a:t>
            </a:r>
            <a:r>
              <a:rPr lang="en-US" sz="1400" b="1" dirty="0">
                <a:solidFill>
                  <a:srgbClr val="3A7A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https://www.cdc.gov/coronavirus/2019-ncov/vaccines/safety/vsafe.html</a:t>
            </a:r>
            <a:r>
              <a:rPr lang="en-US" sz="1400" b="1" dirty="0">
                <a:solidFill>
                  <a:srgbClr val="3A7AB6"/>
                </a:solidFill>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1EB19A26-D5EA-AC45-B3D6-37762826A00A}"/>
              </a:ext>
            </a:extLst>
          </p:cNvPr>
          <p:cNvSpPr/>
          <p:nvPr/>
        </p:nvSpPr>
        <p:spPr>
          <a:xfrm>
            <a:off x="555171" y="4201567"/>
            <a:ext cx="8033657"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C00AA83-72E8-874D-8A4B-06C6C58D1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339" y="1606751"/>
            <a:ext cx="270329" cy="270329"/>
          </a:xfrm>
          <a:prstGeom prst="rect">
            <a:avLst/>
          </a:prstGeom>
        </p:spPr>
      </p:pic>
      <p:pic>
        <p:nvPicPr>
          <p:cNvPr id="42" name="Picture 41">
            <a:extLst>
              <a:ext uri="{FF2B5EF4-FFF2-40B4-BE49-F238E27FC236}">
                <a16:creationId xmlns:a16="http://schemas.microsoft.com/office/drawing/2014/main" id="{7759C9E3-D8C6-2D49-B864-EBB72C134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8339" y="1606751"/>
            <a:ext cx="270329" cy="270329"/>
          </a:xfrm>
          <a:prstGeom prst="rect">
            <a:avLst/>
          </a:prstGeom>
        </p:spPr>
      </p:pic>
      <p:pic>
        <p:nvPicPr>
          <p:cNvPr id="43" name="Picture 42">
            <a:extLst>
              <a:ext uri="{FF2B5EF4-FFF2-40B4-BE49-F238E27FC236}">
                <a16:creationId xmlns:a16="http://schemas.microsoft.com/office/drawing/2014/main" id="{0FB2C5FE-18C3-3245-B120-10A63667FC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825" y="1606751"/>
            <a:ext cx="270329" cy="270329"/>
          </a:xfrm>
          <a:prstGeom prst="rect">
            <a:avLst/>
          </a:prstGeom>
        </p:spPr>
      </p:pic>
    </p:spTree>
    <p:extLst>
      <p:ext uri="{BB962C8B-B14F-4D97-AF65-F5344CB8AC3E}">
        <p14:creationId xmlns:p14="http://schemas.microsoft.com/office/powerpoint/2010/main" val="2842963696"/>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96541B1DEA4B4F84A16F8DFCC22A57" ma:contentTypeVersion="11" ma:contentTypeDescription="Create a new document." ma:contentTypeScope="" ma:versionID="ec9373ae3673d046bcc59d6e8d7cd3f6">
  <xsd:schema xmlns:xsd="http://www.w3.org/2001/XMLSchema" xmlns:xs="http://www.w3.org/2001/XMLSchema" xmlns:p="http://schemas.microsoft.com/office/2006/metadata/properties" xmlns:ns3="101ab016-77f8-4a4e-890e-620eb8dba109" xmlns:ns4="aa9d0fe1-daec-4fed-b253-c9db79212d45" targetNamespace="http://schemas.microsoft.com/office/2006/metadata/properties" ma:root="true" ma:fieldsID="ebab73802054855c2f72d98b6078af63" ns3:_="" ns4:_="">
    <xsd:import namespace="101ab016-77f8-4a4e-890e-620eb8dba109"/>
    <xsd:import namespace="aa9d0fe1-daec-4fed-b253-c9db79212d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b016-77f8-4a4e-890e-620eb8dba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9d0fe1-daec-4fed-b253-c9db79212d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17AC6E-F597-4D38-8437-F3540871094B}">
  <ds:schemaRefs>
    <ds:schemaRef ds:uri="http://purl.org/dc/terms/"/>
    <ds:schemaRef ds:uri="http://purl.org/dc/dcmitype/"/>
    <ds:schemaRef ds:uri="aa9d0fe1-daec-4fed-b253-c9db79212d45"/>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101ab016-77f8-4a4e-890e-620eb8dba109"/>
    <ds:schemaRef ds:uri="http://purl.org/dc/elements/1.1/"/>
  </ds:schemaRefs>
</ds:datastoreItem>
</file>

<file path=customXml/itemProps2.xml><?xml version="1.0" encoding="utf-8"?>
<ds:datastoreItem xmlns:ds="http://schemas.openxmlformats.org/officeDocument/2006/customXml" ds:itemID="{FA60615C-0F6F-42AC-8E17-73F7A235BA8A}">
  <ds:schemaRefs>
    <ds:schemaRef ds:uri="http://schemas.microsoft.com/sharepoint/v3/contenttype/forms"/>
  </ds:schemaRefs>
</ds:datastoreItem>
</file>

<file path=customXml/itemProps3.xml><?xml version="1.0" encoding="utf-8"?>
<ds:datastoreItem xmlns:ds="http://schemas.openxmlformats.org/officeDocument/2006/customXml" ds:itemID="{8B0AF081-84DA-46DE-95A1-C9170DD7D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ab016-77f8-4a4e-890e-620eb8dba109"/>
    <ds:schemaRef ds:uri="aa9d0fe1-daec-4fed-b253-c9db79212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10280</TotalTime>
  <Words>2502</Words>
  <Application>Microsoft Office PowerPoint</Application>
  <PresentationFormat>On-screen Show (16:9)</PresentationFormat>
  <Paragraphs>169</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Arial Narrow</vt:lpstr>
      <vt:lpstr>Calibri</vt:lpstr>
      <vt:lpstr>Symbol</vt:lpstr>
      <vt:lpstr>Courier New</vt:lpstr>
      <vt:lpstr>Myriad Web Pro</vt:lpstr>
      <vt:lpstr>Arial</vt:lpstr>
      <vt:lpstr>Calibri Light</vt:lpstr>
      <vt:lpstr>Arial Black</vt:lpstr>
      <vt:lpstr>Wingdings</vt:lpstr>
      <vt:lpstr>Master</vt:lpstr>
      <vt:lpstr>Custom Design</vt:lpstr>
      <vt:lpstr>NCEH_ATSDR_combined</vt:lpstr>
      <vt:lpstr>1_Master</vt:lpstr>
      <vt:lpstr>PowerPoint Presentation</vt:lpstr>
      <vt:lpstr>PowerPoint Presentation</vt:lpstr>
      <vt:lpstr>What is known about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Smith, Tiffany (CDC/DDID/NCIRD/OD) (CTR)</cp:lastModifiedBy>
  <cp:revision>130</cp:revision>
  <dcterms:created xsi:type="dcterms:W3CDTF">2011-03-17T17:43:16Z</dcterms:created>
  <dcterms:modified xsi:type="dcterms:W3CDTF">2021-01-20T01:31:46Z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0x0101000E96541B1DEA4B4F84A16F8DFCC22A57</vt:lpwstr>
  </property>
  <property fmtid="{D5CDD505-2E9C-101B-9397-08002B2CF9AE}" pid="4" name="MSIP_Label_7b94a7b8-f06c-4dfe-bdcc-9b548fd58c31_Enabled">
    <vt:lpwstr>true</vt:lpwstr>
  </property>
  <property fmtid="{D5CDD505-2E9C-101B-9397-08002B2CF9AE}" pid="5" name="MSIP_Label_7b94a7b8-f06c-4dfe-bdcc-9b548fd58c31_SetDate">
    <vt:lpwstr>2020-12-09T01:04:15Z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f18316c8-f774-4823-9b26-93b48cf34a68</vt:lpwstr>
  </property>
  <property fmtid="{D5CDD505-2E9C-101B-9397-08002B2CF9AE}" pid="10" name="MSIP_Label_7b94a7b8-f06c-4dfe-bdcc-9b548fd58c31_ContentBits">
    <vt:lpwstr>0</vt:lpwstr>
  </property>
</Properties>
</file>